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2" r:id="rId2"/>
    <p:sldId id="261" r:id="rId3"/>
    <p:sldId id="260" r:id="rId4"/>
    <p:sldId id="257" r:id="rId5"/>
    <p:sldId id="268" r:id="rId6"/>
    <p:sldId id="269" r:id="rId7"/>
    <p:sldId id="278" r:id="rId8"/>
    <p:sldId id="279" r:id="rId9"/>
    <p:sldId id="280" r:id="rId10"/>
    <p:sldId id="272" r:id="rId11"/>
    <p:sldId id="271" r:id="rId12"/>
    <p:sldId id="270" r:id="rId13"/>
    <p:sldId id="267" r:id="rId14"/>
  </p:sldIdLst>
  <p:sldSz cx="9144000" cy="5143500" type="screen16x9"/>
  <p:notesSz cx="6858000" cy="9144000"/>
  <p:embeddedFontLst>
    <p:embeddedFont>
      <p:font typeface="-윤고딕340" charset="-127"/>
      <p:regular r:id="rId17"/>
    </p:embeddedFont>
    <p:embeddedFont>
      <p:font typeface="나눔바른고딕" pitchFamily="50" charset="-127"/>
      <p:regular r:id="rId18"/>
      <p:bold r:id="rId19"/>
    </p:embeddedFont>
    <p:embeddedFont>
      <p:font typeface="HY견고딕" pitchFamily="18" charset="-127"/>
      <p:regular r:id="rId20"/>
    </p:embeddedFont>
    <p:embeddedFont>
      <p:font typeface="나눔스퀘어 Bold" pitchFamily="50" charset="-127"/>
      <p:bold r:id="rId21"/>
    </p:embeddedFont>
    <p:embeddedFont>
      <p:font typeface="나눔스퀘어" pitchFamily="50" charset="-127"/>
      <p:regular r:id="rId22"/>
    </p:embeddedFont>
    <p:embeddedFont>
      <p:font typeface="Gobold" pitchFamily="2" charset="0"/>
      <p:regular r:id="rId23"/>
    </p:embeddedFont>
    <p:embeddedFont>
      <p:font typeface="맑은 고딕" pitchFamily="50" charset="-127"/>
      <p:regular r:id="rId24"/>
      <p:bold r:id="rId25"/>
    </p:embeddedFont>
    <p:embeddedFont>
      <p:font typeface="배달의민족 도현" pitchFamily="50" charset="-127"/>
      <p:regular r:id="rId26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4747"/>
    <a:srgbClr val="FFD13F"/>
    <a:srgbClr val="F8DD92"/>
    <a:srgbClr val="F3C647"/>
    <a:srgbClr val="F5CF65"/>
    <a:srgbClr val="E0F7BF"/>
    <a:srgbClr val="E0EACC"/>
    <a:srgbClr val="C3E642"/>
    <a:srgbClr val="ADDF49"/>
    <a:srgbClr val="B5E2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058" autoAdjust="0"/>
    <p:restoredTop sz="94636" autoAdjust="0"/>
  </p:normalViewPr>
  <p:slideViewPr>
    <p:cSldViewPr>
      <p:cViewPr>
        <p:scale>
          <a:sx n="100" d="100"/>
          <a:sy n="100" d="100"/>
        </p:scale>
        <p:origin x="-1224" y="-75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0" d="100"/>
          <a:sy n="70" d="100"/>
        </p:scale>
        <p:origin x="-2885" y="-6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55970B-D3F5-4F4D-8666-00E3CF652344}" type="datetimeFigureOut">
              <a:rPr lang="ko-KR" altLang="en-US" smtClean="0"/>
              <a:pPr/>
              <a:t>2017-07-22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54924-2CCE-44FB-8B19-3F6198BE858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161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24170ED-3AD2-4EA2-BB9B-336B4CC9DE12}" type="datetimeFigureOut">
              <a:rPr lang="ko-KR" altLang="en-US"/>
              <a:pPr>
                <a:defRPr/>
              </a:pPr>
              <a:t>2017-07-22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7831AA4-B3B0-4302-B623-64FCCBF0E74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6499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1946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3C30B2D9-BE16-4100-880A-0D41A1A372D5}" type="slidenum">
              <a:rPr kumimoji="0" lang="ko-KR" altLang="en-US" smtClean="0">
                <a:ea typeface="맑은 고딕" pitchFamily="50" charset="-127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kumimoji="0" lang="ko-KR" altLang="en-US" smtClean="0"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9235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5252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465534"/>
          </a:xfrm>
          <a:prstGeom prst="rect">
            <a:avLst/>
          </a:prstGeom>
          <a:solidFill>
            <a:srgbClr val="D8444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105078" y="30788"/>
            <a:ext cx="4465470" cy="523220"/>
          </a:xfrm>
          <a:prstGeom prst="rect">
            <a:avLst/>
          </a:prstGeom>
          <a:noFill/>
          <a:effectLst/>
        </p:spPr>
        <p:txBody>
          <a:bodyPr wrap="square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800" dirty="0" smtClean="0">
                <a:solidFill>
                  <a:schemeClr val="bg1"/>
                </a:solidFill>
                <a:effectLst/>
                <a:latin typeface="+mn-lt"/>
                <a:ea typeface="+mj-ea"/>
              </a:rPr>
              <a:t>|</a:t>
            </a:r>
            <a:endParaRPr kumimoji="0" lang="ko-KR" altLang="en-US" sz="2800" dirty="0">
              <a:solidFill>
                <a:schemeClr val="bg1"/>
              </a:solidFill>
              <a:effectLst/>
              <a:latin typeface="+mn-lt"/>
              <a:ea typeface="+mj-ea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4573452" y="195486"/>
            <a:ext cx="460706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>
              <a:defRPr/>
            </a:pPr>
            <a:r>
              <a:rPr kumimoji="0" lang="en-US" altLang="ko-KR" sz="2000" kern="1200" spc="600" dirty="0" smtClean="0">
                <a:solidFill>
                  <a:schemeClr val="bg1"/>
                </a:solidFill>
                <a:latin typeface="+mn-lt"/>
                <a:ea typeface="맑은 고딕" pitchFamily="50" charset="-127"/>
                <a:cs typeface="+mn-cs"/>
              </a:rPr>
              <a:t>|</a:t>
            </a:r>
            <a:endParaRPr kumimoji="0" lang="ko-KR" altLang="en-US" sz="2000" spc="600" dirty="0" smtClean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7" name="Picture 2" descr="E:\식사하러가시죠\갈게요_로고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142858"/>
            <a:ext cx="1357322" cy="5581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35252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1835944" y="1663899"/>
            <a:ext cx="5472112" cy="1815704"/>
          </a:xfrm>
          <a:prstGeom prst="rect">
            <a:avLst/>
          </a:prstGeom>
          <a:noFill/>
          <a:ln w="50800">
            <a:solidFill>
              <a:srgbClr val="D8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</p:spTree>
    <p:extLst>
      <p:ext uri="{BB962C8B-B14F-4D97-AF65-F5344CB8AC3E}">
        <p14:creationId xmlns:p14="http://schemas.microsoft.com/office/powerpoint/2010/main" val="1718673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1835944" y="1663899"/>
            <a:ext cx="5472112" cy="1815704"/>
          </a:xfrm>
          <a:prstGeom prst="rect">
            <a:avLst/>
          </a:prstGeom>
          <a:noFill/>
          <a:ln w="50800">
            <a:solidFill>
              <a:srgbClr val="D8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1835944" y="1663899"/>
            <a:ext cx="2736056" cy="1815704"/>
          </a:xfrm>
          <a:prstGeom prst="rect">
            <a:avLst/>
          </a:prstGeom>
          <a:solidFill>
            <a:srgbClr val="D84444"/>
          </a:solidFill>
          <a:ln w="50800">
            <a:solidFill>
              <a:srgbClr val="D8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</p:spTree>
    <p:extLst>
      <p:ext uri="{BB962C8B-B14F-4D97-AF65-F5344CB8AC3E}">
        <p14:creationId xmlns:p14="http://schemas.microsoft.com/office/powerpoint/2010/main" val="1979395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 rot="5400000">
            <a:off x="2519958" y="1009464"/>
            <a:ext cx="4104084" cy="3124200"/>
          </a:xfrm>
          <a:prstGeom prst="rect">
            <a:avLst/>
          </a:prstGeom>
          <a:noFill/>
          <a:ln w="50800">
            <a:solidFill>
              <a:srgbClr val="D8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5" name="직사각형 4"/>
          <p:cNvSpPr/>
          <p:nvPr userDrawn="1"/>
        </p:nvSpPr>
        <p:spPr>
          <a:xfrm rot="5400000">
            <a:off x="2036834" y="-41466"/>
            <a:ext cx="411890" cy="1534244"/>
          </a:xfrm>
          <a:prstGeom prst="rect">
            <a:avLst/>
          </a:prstGeom>
          <a:solidFill>
            <a:srgbClr val="D84444"/>
          </a:solidFill>
          <a:ln w="50800">
            <a:solidFill>
              <a:srgbClr val="D8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</p:spTree>
    <p:extLst>
      <p:ext uri="{BB962C8B-B14F-4D97-AF65-F5344CB8AC3E}">
        <p14:creationId xmlns:p14="http://schemas.microsoft.com/office/powerpoint/2010/main" val="2836276700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6862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6" r:id="rId2"/>
    <p:sldLayoutId id="2147483673" r:id="rId3"/>
    <p:sldLayoutId id="2147483684" r:id="rId4"/>
    <p:sldLayoutId id="2147483685" r:id="rId5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 spc="-150">
          <a:solidFill>
            <a:schemeClr val="tx1"/>
          </a:solidFill>
          <a:latin typeface="+mn-ea"/>
          <a:ea typeface="+mn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 spc="-15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 spc="-15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 spc="-15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 spc="-15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 spc="-15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식사하러가시죠\갈게요_대표이미지.png"/>
          <p:cNvPicPr>
            <a:picLocks noChangeAspect="1" noChangeArrowheads="1"/>
          </p:cNvPicPr>
          <p:nvPr/>
        </p:nvPicPr>
        <p:blipFill>
          <a:blip r:embed="rId2"/>
          <a:srcRect l="3622" r="3659"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9914" y="96780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Bold" pitchFamily="50" charset="-127"/>
                <a:ea typeface="나눔스퀘어 Bold" pitchFamily="50" charset="-127"/>
              </a:rPr>
              <a:t>구현계획</a:t>
            </a:r>
            <a:endParaRPr lang="ko-KR" altLang="en-US" sz="1600" dirty="0">
              <a:solidFill>
                <a:schemeClr val="bg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92444" y="71420"/>
            <a:ext cx="328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prstClr val="white"/>
                </a:solidFill>
                <a:latin typeface="HY견고딕" pitchFamily="18" charset="-127"/>
                <a:ea typeface="HY견고딕" pitchFamily="18" charset="-127"/>
              </a:rPr>
              <a:t>3</a:t>
            </a:r>
            <a:endParaRPr lang="ko-KR" alt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285720" y="571486"/>
            <a:ext cx="18405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err="1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Usecase</a:t>
            </a:r>
            <a:r>
              <a:rPr lang="en-US" altLang="ko-KR" sz="1600" b="1" dirty="0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 Diagram</a:t>
            </a:r>
            <a:endParaRPr lang="ko-KR" altLang="en-US" sz="1600" b="1" dirty="0">
              <a:solidFill>
                <a:srgbClr val="CB515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1219292"/>
            <a:ext cx="8415362" cy="3327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632564" y="1071552"/>
            <a:ext cx="1000132" cy="785818"/>
          </a:xfrm>
          <a:prstGeom prst="rect">
            <a:avLst/>
          </a:prstGeom>
          <a:gradFill flip="none" rotWithShape="1">
            <a:gsLst>
              <a:gs pos="0">
                <a:srgbClr val="FFD13F"/>
              </a:gs>
              <a:gs pos="80000">
                <a:srgbClr val="F8DD92"/>
              </a:gs>
              <a:gs pos="100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1640184" y="1181090"/>
            <a:ext cx="986400" cy="78581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914" y="96780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Bold" pitchFamily="50" charset="-127"/>
                <a:ea typeface="나눔스퀘어 Bold" pitchFamily="50" charset="-127"/>
              </a:rPr>
              <a:t>역할분담</a:t>
            </a:r>
            <a:endParaRPr lang="en-US" altLang="ko-KR" sz="1600" dirty="0" smtClean="0">
              <a:solidFill>
                <a:schemeClr val="bg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92444" y="71420"/>
            <a:ext cx="328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prstClr val="white"/>
                </a:solidFill>
                <a:latin typeface="HY견고딕" pitchFamily="18" charset="-127"/>
                <a:ea typeface="HY견고딕" pitchFamily="18" charset="-127"/>
              </a:rPr>
              <a:t>4</a:t>
            </a:r>
            <a:endParaRPr lang="ko-KR" altLang="en-US" sz="16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1142976" y="1571618"/>
            <a:ext cx="6858048" cy="2857520"/>
          </a:xfrm>
          <a:prstGeom prst="roundRect">
            <a:avLst>
              <a:gd name="adj" fmla="val 1021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itchFamily="50" charset="-127"/>
              <a:ea typeface="나눔스퀘어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643042" y="1643056"/>
            <a:ext cx="26228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1400" dirty="0" smtClean="0">
                <a:solidFill>
                  <a:schemeClr val="bg1"/>
                </a:solidFill>
                <a:latin typeface="나눔스퀘어" pitchFamily="50" charset="-127"/>
                <a:ea typeface="나눔스퀘어" pitchFamily="50" charset="-127"/>
              </a:rPr>
              <a:t>서버 구현</a:t>
            </a:r>
            <a:r>
              <a:rPr lang="en-US" altLang="ko-KR" sz="1400" dirty="0" smtClean="0">
                <a:solidFill>
                  <a:schemeClr val="bg1"/>
                </a:solidFill>
                <a:latin typeface="나눔스퀘어" pitchFamily="50" charset="-127"/>
                <a:ea typeface="나눔스퀘어" pitchFamily="50" charset="-127"/>
              </a:rPr>
              <a:t>, </a:t>
            </a:r>
            <a:r>
              <a:rPr lang="ko-KR" altLang="en-US" sz="1400" dirty="0" smtClean="0">
                <a:solidFill>
                  <a:schemeClr val="bg1"/>
                </a:solidFill>
                <a:latin typeface="나눔스퀘어" pitchFamily="50" charset="-127"/>
                <a:ea typeface="나눔스퀘어" pitchFamily="50" charset="-127"/>
              </a:rPr>
              <a:t>주요 기능 설계 및 구현</a:t>
            </a:r>
            <a:endParaRPr lang="ko-KR" altLang="en-US" sz="1400" dirty="0">
              <a:solidFill>
                <a:schemeClr val="bg1"/>
              </a:solidFill>
              <a:latin typeface="나눔스퀘어" pitchFamily="50" charset="-127"/>
              <a:ea typeface="나눔스퀘어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49722" y="1222048"/>
            <a:ext cx="814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황효혁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나눔스퀘어" pitchFamily="50" charset="-127"/>
              <a:ea typeface="나눔스퀘어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709841" y="2229800"/>
            <a:ext cx="1862027" cy="1785949"/>
            <a:chOff x="1285852" y="2105022"/>
            <a:chExt cx="1928826" cy="1850019"/>
          </a:xfrm>
        </p:grpSpPr>
        <p:sp>
          <p:nvSpPr>
            <p:cNvPr id="6" name="타원 5"/>
            <p:cNvSpPr/>
            <p:nvPr/>
          </p:nvSpPr>
          <p:spPr>
            <a:xfrm>
              <a:off x="1285852" y="2105022"/>
              <a:ext cx="1928826" cy="1850019"/>
            </a:xfrm>
            <a:prstGeom prst="ellipse">
              <a:avLst/>
            </a:prstGeom>
            <a:gradFill>
              <a:gsLst>
                <a:gs pos="0">
                  <a:schemeClr val="bg1">
                    <a:lumMod val="65000"/>
                  </a:schemeClr>
                </a:gs>
                <a:gs pos="8000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308712" y="2535554"/>
              <a:ext cx="1872629" cy="12618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홍명택</a:t>
              </a:r>
              <a:endParaRPr lang="en-US" altLang="ko-KR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  <a:p>
              <a:pPr algn="ctr"/>
              <a:endPara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회원관리 기능 설계 및 구현</a:t>
              </a:r>
              <a:endPara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 GUI </a:t>
              </a:r>
              <a:r>
                <a:rPr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구현</a:t>
              </a:r>
            </a:p>
            <a:p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3710104" y="2229800"/>
            <a:ext cx="1862027" cy="1785949"/>
            <a:chOff x="1285852" y="2105022"/>
            <a:chExt cx="1928826" cy="1850019"/>
          </a:xfrm>
        </p:grpSpPr>
        <p:sp>
          <p:nvSpPr>
            <p:cNvPr id="19" name="타원 18"/>
            <p:cNvSpPr/>
            <p:nvPr/>
          </p:nvSpPr>
          <p:spPr>
            <a:xfrm>
              <a:off x="1285852" y="2105022"/>
              <a:ext cx="1928826" cy="1850019"/>
            </a:xfrm>
            <a:prstGeom prst="ellipse">
              <a:avLst/>
            </a:prstGeom>
            <a:gradFill>
              <a:gsLst>
                <a:gs pos="0">
                  <a:schemeClr val="bg1">
                    <a:lumMod val="65000"/>
                  </a:schemeClr>
                </a:gs>
                <a:gs pos="8000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372530" y="2535554"/>
              <a:ext cx="1741952" cy="12618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유신광</a:t>
              </a:r>
              <a:r>
                <a:rPr lang="en-US" altLang="ko-KR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&amp;</a:t>
              </a:r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전인성</a:t>
              </a:r>
              <a:endParaRPr lang="en-US" altLang="ko-KR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  <a:p>
              <a:pPr algn="ctr"/>
              <a:endPara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회원 기능 설계 및 구현</a:t>
              </a:r>
              <a:endPara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 GUI </a:t>
              </a:r>
              <a:r>
                <a:rPr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구현</a:t>
              </a:r>
            </a:p>
            <a:p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5715008" y="2229800"/>
            <a:ext cx="1862027" cy="1785949"/>
            <a:chOff x="1285852" y="2105022"/>
            <a:chExt cx="1928826" cy="1850019"/>
          </a:xfrm>
        </p:grpSpPr>
        <p:sp>
          <p:nvSpPr>
            <p:cNvPr id="22" name="타원 21"/>
            <p:cNvSpPr/>
            <p:nvPr/>
          </p:nvSpPr>
          <p:spPr>
            <a:xfrm>
              <a:off x="1285852" y="2105022"/>
              <a:ext cx="1928826" cy="1850019"/>
            </a:xfrm>
            <a:prstGeom prst="ellipse">
              <a:avLst/>
            </a:prstGeom>
            <a:gradFill>
              <a:gsLst>
                <a:gs pos="0">
                  <a:schemeClr val="bg1">
                    <a:lumMod val="65000"/>
                  </a:schemeClr>
                </a:gs>
                <a:gs pos="8000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308712" y="2535554"/>
              <a:ext cx="1875835" cy="12618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안지윤</a:t>
              </a:r>
              <a:r>
                <a:rPr lang="en-US" altLang="ko-KR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&amp;</a:t>
              </a:r>
              <a:r>
                <a:rPr lang="ko-KR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이시연</a:t>
              </a:r>
              <a:endParaRPr lang="en-US" altLang="ko-KR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  <a:p>
              <a:pPr algn="ctr"/>
              <a:endPara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관리자 기능 설계 및 구현</a:t>
              </a:r>
              <a:endPara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 GUI </a:t>
              </a:r>
              <a:r>
                <a:rPr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itchFamily="50" charset="-127"/>
                  <a:ea typeface="나눔스퀘어" pitchFamily="50" charset="-127"/>
                </a:rPr>
                <a:t>구현</a:t>
              </a:r>
            </a:p>
            <a:p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9914" y="96780"/>
            <a:ext cx="1114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Bold" pitchFamily="50" charset="-127"/>
                <a:ea typeface="나눔스퀘어 Bold" pitchFamily="50" charset="-127"/>
              </a:rPr>
              <a:t>작업일정표</a:t>
            </a:r>
            <a:endParaRPr lang="en-US" altLang="ko-KR" sz="1600" dirty="0" smtClean="0">
              <a:solidFill>
                <a:schemeClr val="bg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92444" y="71420"/>
            <a:ext cx="328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prstClr val="white"/>
                </a:solidFill>
                <a:latin typeface="HY견고딕" pitchFamily="18" charset="-127"/>
                <a:ea typeface="HY견고딕" pitchFamily="18" charset="-127"/>
              </a:rPr>
              <a:t>5</a:t>
            </a:r>
            <a:endParaRPr lang="ko-KR" altLang="en-US" sz="1600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7423098"/>
              </p:ext>
            </p:extLst>
          </p:nvPr>
        </p:nvGraphicFramePr>
        <p:xfrm>
          <a:off x="612004" y="1142993"/>
          <a:ext cx="7919992" cy="335699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2173"/>
                <a:gridCol w="97904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</a:tblGrid>
              <a:tr h="571501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Kozuka Gothic Pro EL" pitchFamily="34" charset="-128"/>
                          <a:ea typeface="Kozuka Gothic Pro EL" pitchFamily="34" charset="-128"/>
                        </a:rPr>
                        <a:t>JAVA MINI</a:t>
                      </a:r>
                    </a:p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bg1"/>
                          </a:solidFill>
                          <a:latin typeface="Kozuka Gothic Pro EL" pitchFamily="34" charset="-128"/>
                          <a:ea typeface="Kozuka Gothic Pro EL" pitchFamily="34" charset="-128"/>
                        </a:rPr>
                        <a:t>PROJECT</a:t>
                      </a:r>
                      <a:endParaRPr lang="ko-KR" altLang="en-US" sz="1600" dirty="0">
                        <a:solidFill>
                          <a:schemeClr val="bg1"/>
                        </a:solidFill>
                        <a:latin typeface="Kozuka Gothic Pro EL" pitchFamily="34" charset="-128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11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7</a:t>
                      </a:r>
                      <a:r>
                        <a:rPr lang="ko-KR" altLang="en-US" sz="1400" b="1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월</a:t>
                      </a:r>
                      <a:endParaRPr lang="ko-KR" altLang="en-US" sz="14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8</a:t>
                      </a:r>
                      <a:r>
                        <a:rPr lang="ko-KR" altLang="en-US" sz="1400" b="1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월</a:t>
                      </a:r>
                      <a:endParaRPr lang="ko-KR" altLang="en-US" sz="14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  <a:tr h="357190"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21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22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23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24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25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26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27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28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29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30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31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6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7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690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설계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요구사항분석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69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기본설계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69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상세설계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6900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나눔스퀘어" pitchFamily="50" charset="-127"/>
                          <a:ea typeface="나눔스퀘어" pitchFamily="50" charset="-127"/>
                          <a:cs typeface="+mn-cs"/>
                        </a:rPr>
                        <a:t>구현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구현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69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테스트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6900">
                <a:tc vMerge="1"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개선 및 완성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6900">
                <a:tc gridSpan="2">
                  <a:txBody>
                    <a:bodyPr/>
                    <a:lstStyle/>
                    <a:p>
                      <a:pPr algn="r" latinLnBrk="1"/>
                      <a:r>
                        <a:rPr lang="ko-KR" altLang="en-US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" pitchFamily="50" charset="-127"/>
                          <a:ea typeface="나눔스퀘어" pitchFamily="50" charset="-127"/>
                        </a:rPr>
                        <a:t>발표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 latinLnBrk="1"/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" pitchFamily="50" charset="-127"/>
                        <a:ea typeface="나눔스퀘어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4347" y="2093971"/>
            <a:ext cx="41553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chemeClr val="accent2"/>
                </a:solidFill>
                <a:latin typeface="배달의민족 도현" pitchFamily="50" charset="-127"/>
                <a:ea typeface="배달의민족 도현" pitchFamily="50" charset="-127"/>
              </a:rPr>
              <a:t>Thank you</a:t>
            </a:r>
            <a:endParaRPr lang="ko-KR" altLang="en-US" sz="6000" dirty="0">
              <a:solidFill>
                <a:schemeClr val="accent2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부제목 2"/>
          <p:cNvSpPr txBox="1">
            <a:spLocks/>
          </p:cNvSpPr>
          <p:nvPr/>
        </p:nvSpPr>
        <p:spPr>
          <a:xfrm>
            <a:off x="2156556" y="2715766"/>
            <a:ext cx="2091652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3200" kern="1200" spc="-15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indent="0" algn="ctr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800" kern="1200" spc="-15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914400" indent="0" algn="ctr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 spc="-15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1371600" indent="0" algn="ctr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kern="1200" spc="-15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1828800" indent="0" algn="ctr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kern="1200" spc="-15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dist" eaLnBrk="1" fontAlgn="auto" hangingPunct="1">
              <a:lnSpc>
                <a:spcPct val="120000"/>
              </a:lnSpc>
              <a:spcAft>
                <a:spcPts val="0"/>
              </a:spcAft>
              <a:defRPr/>
            </a:pPr>
            <a:r>
              <a:rPr lang="en-US" altLang="ko-KR" sz="1400" spc="0" dirty="0" smtClean="0">
                <a:solidFill>
                  <a:schemeClr val="bg1"/>
                </a:solidFill>
                <a:latin typeface="Kozuka Gothic Pro EL" pitchFamily="34" charset="-128"/>
                <a:ea typeface="Kozuka Gothic Pro EL" pitchFamily="34" charset="-128"/>
              </a:rPr>
              <a:t>JAVA MINI PROJECT</a:t>
            </a:r>
            <a:endParaRPr lang="ko-KR" altLang="en-US" sz="1400" spc="0" dirty="0">
              <a:solidFill>
                <a:schemeClr val="bg1"/>
              </a:solidFill>
              <a:latin typeface="Kozuka Gothic Pro EL" pitchFamily="34" charset="-128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000628" y="2156251"/>
            <a:ext cx="1928826" cy="76944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dist"/>
            <a:r>
              <a:rPr lang="ko-KR" altLang="en-US" sz="4400" dirty="0" smtClean="0">
                <a:solidFill>
                  <a:srgbClr val="D84444"/>
                </a:solidFill>
                <a:latin typeface="나눔스퀘어 Bold" pitchFamily="50" charset="-127"/>
                <a:ea typeface="나눔스퀘어 Bold" pitchFamily="50" charset="-127"/>
              </a:rPr>
              <a:t>갈게요</a:t>
            </a:r>
            <a:endParaRPr lang="ko-KR" altLang="en-US" sz="4400" dirty="0">
              <a:solidFill>
                <a:srgbClr val="D84444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4294967295"/>
          </p:nvPr>
        </p:nvSpPr>
        <p:spPr>
          <a:xfrm>
            <a:off x="2051472" y="2173322"/>
            <a:ext cx="2304504" cy="432048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ko-KR" altLang="en-US" sz="2400" spc="0" dirty="0" smtClean="0">
                <a:solidFill>
                  <a:schemeClr val="bg1"/>
                </a:solidFill>
                <a:latin typeface="나눔스퀘어 Bold" pitchFamily="50" charset="-127"/>
                <a:ea typeface="나눔스퀘어 Bold" pitchFamily="50" charset="-127"/>
              </a:rPr>
              <a:t>식사하러 가시죠</a:t>
            </a:r>
            <a:endParaRPr lang="ko-KR" altLang="en-US" sz="2400" spc="0" dirty="0">
              <a:solidFill>
                <a:schemeClr val="bg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86182" y="3548616"/>
            <a:ext cx="3602268" cy="66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ko-KR" altLang="en-US" sz="1600" dirty="0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조장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itchFamily="50" charset="-127"/>
                <a:ea typeface="나눔스퀘어 Bold" pitchFamily="50" charset="-127"/>
              </a:rPr>
              <a:t>  </a:t>
            </a:r>
            <a:r>
              <a:rPr lang="ko-KR" alt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itchFamily="50" charset="-127"/>
                <a:ea typeface="나눔스퀘어 Bold" pitchFamily="50" charset="-127"/>
              </a:rPr>
              <a:t>황효혁</a:t>
            </a:r>
            <a:endParaRPr lang="en-US" altLang="ko-KR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나눔스퀘어 Bold" pitchFamily="50" charset="-127"/>
              <a:ea typeface="나눔스퀘어 Bold" pitchFamily="50" charset="-127"/>
            </a:endParaRPr>
          </a:p>
          <a:p>
            <a:pPr algn="r">
              <a:lnSpc>
                <a:spcPct val="120000"/>
              </a:lnSpc>
            </a:pPr>
            <a:r>
              <a:rPr lang="ko-KR" altLang="en-US" sz="1600" dirty="0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조원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itchFamily="50" charset="-127"/>
                <a:ea typeface="나눔스퀘어 Bold" pitchFamily="50" charset="-127"/>
              </a:rPr>
              <a:t> 안지윤 </a:t>
            </a:r>
            <a:r>
              <a:rPr lang="ko-KR" alt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itchFamily="50" charset="-127"/>
                <a:ea typeface="나눔스퀘어 Bold" pitchFamily="50" charset="-127"/>
              </a:rPr>
              <a:t>유신광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itchFamily="50" charset="-127"/>
                <a:ea typeface="나눔스퀘어 Bold" pitchFamily="50" charset="-127"/>
              </a:rPr>
              <a:t> 이시연 전인성 홍명택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210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14678" y="831470"/>
            <a:ext cx="2714644" cy="3454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CB5151"/>
              </a:buClr>
            </a:pPr>
            <a:r>
              <a:rPr lang="en-US" altLang="ko-KR" dirty="0" smtClean="0">
                <a:solidFill>
                  <a:srgbClr val="CB5151"/>
                </a:solidFill>
                <a:latin typeface="HY견고딕" pitchFamily="18" charset="-127"/>
                <a:ea typeface="HY견고딕" pitchFamily="18" charset="-127"/>
              </a:rPr>
              <a:t>1</a:t>
            </a:r>
            <a:r>
              <a:rPr lang="en-US" altLang="ko-KR" sz="1600" dirty="0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  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itchFamily="50" charset="-127"/>
                <a:ea typeface="나눔스퀘어 Bold" pitchFamily="50" charset="-127"/>
              </a:rPr>
              <a:t> </a:t>
            </a:r>
            <a:r>
              <a:rPr lang="ko-KR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itchFamily="50" charset="-127"/>
                <a:ea typeface="나눔스퀘어 Bold" pitchFamily="50" charset="-127"/>
              </a:rPr>
              <a:t>프로젝트 개요</a:t>
            </a:r>
            <a:endParaRPr lang="en-US" altLang="ko-KR" dirty="0" smtClean="0">
              <a:solidFill>
                <a:srgbClr val="CB5151"/>
              </a:solidFill>
              <a:latin typeface="나눔스퀘어 Bold" pitchFamily="50" charset="-127"/>
              <a:ea typeface="나눔스퀘어 Bold" pitchFamily="50" charset="-127"/>
            </a:endParaRPr>
          </a:p>
          <a:p>
            <a:pPr marL="342900" indent="-342900">
              <a:lnSpc>
                <a:spcPct val="250000"/>
              </a:lnSpc>
              <a:buClr>
                <a:srgbClr val="CB5151"/>
              </a:buClr>
            </a:pPr>
            <a:r>
              <a:rPr lang="en-US" altLang="ko-KR" dirty="0" smtClean="0">
                <a:solidFill>
                  <a:srgbClr val="CB5151"/>
                </a:solidFill>
                <a:latin typeface="HY견고딕" pitchFamily="18" charset="-127"/>
                <a:ea typeface="HY견고딕" pitchFamily="18" charset="-127"/>
              </a:rPr>
              <a:t>2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itchFamily="50" charset="-127"/>
                <a:ea typeface="나눔스퀘어 Bold" pitchFamily="50" charset="-127"/>
              </a:rPr>
              <a:t>  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itchFamily="50" charset="-127"/>
                <a:ea typeface="나눔스퀘어 Bold" pitchFamily="50" charset="-127"/>
              </a:rPr>
              <a:t>개발배경 및 목표</a:t>
            </a: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 Bold" pitchFamily="50" charset="-127"/>
              <a:ea typeface="나눔스퀘어 Bold" pitchFamily="50" charset="-127"/>
            </a:endParaRPr>
          </a:p>
          <a:p>
            <a:pPr marL="342900" indent="-342900">
              <a:lnSpc>
                <a:spcPct val="190000"/>
              </a:lnSpc>
              <a:buClr>
                <a:srgbClr val="CB5151"/>
              </a:buClr>
            </a:pPr>
            <a:r>
              <a:rPr lang="en-US" altLang="ko-KR" dirty="0" smtClean="0">
                <a:solidFill>
                  <a:srgbClr val="CB5151"/>
                </a:solidFill>
                <a:latin typeface="HY견고딕" pitchFamily="18" charset="-127"/>
                <a:ea typeface="HY견고딕" pitchFamily="18" charset="-127"/>
              </a:rPr>
              <a:t>3</a:t>
            </a:r>
            <a:r>
              <a:rPr lang="en-US" altLang="ko-KR" sz="2000" dirty="0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  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itchFamily="50" charset="-127"/>
                <a:ea typeface="나눔스퀘어 Bold" pitchFamily="50" charset="-127"/>
              </a:rPr>
              <a:t>구현 계획</a:t>
            </a: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 Bold" pitchFamily="50" charset="-127"/>
              <a:ea typeface="나눔스퀘어 Bold" pitchFamily="50" charset="-127"/>
            </a:endParaRPr>
          </a:p>
          <a:p>
            <a:pPr indent="324000">
              <a:buClr>
                <a:srgbClr val="CB5151"/>
              </a:buClr>
            </a:pPr>
            <a:r>
              <a:rPr lang="en-US" altLang="ko-KR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- </a:t>
            </a:r>
            <a:r>
              <a:rPr lang="ko-KR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기능 요구사항</a:t>
            </a:r>
            <a:endParaRPr lang="en-US" altLang="ko-KR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" pitchFamily="50" charset="-127"/>
              <a:ea typeface="나눔스퀘어" pitchFamily="50" charset="-127"/>
            </a:endParaRPr>
          </a:p>
          <a:p>
            <a:pPr indent="324000">
              <a:lnSpc>
                <a:spcPct val="150000"/>
              </a:lnSpc>
              <a:buClr>
                <a:srgbClr val="CB5151"/>
              </a:buClr>
            </a:pPr>
            <a:r>
              <a:rPr lang="en-US" altLang="ko-KR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- </a:t>
            </a:r>
            <a:r>
              <a:rPr lang="en-US" altLang="ko-KR" sz="11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Usecase</a:t>
            </a:r>
            <a:r>
              <a:rPr lang="en-US" altLang="ko-KR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 Diagram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" pitchFamily="50" charset="-127"/>
              <a:ea typeface="나눔스퀘어" pitchFamily="50" charset="-127"/>
            </a:endParaRPr>
          </a:p>
          <a:p>
            <a:pPr marL="342900" indent="-342900">
              <a:lnSpc>
                <a:spcPct val="250000"/>
              </a:lnSpc>
              <a:buClr>
                <a:srgbClr val="CB5151"/>
              </a:buClr>
            </a:pPr>
            <a:r>
              <a:rPr lang="en-US" altLang="ko-KR" dirty="0" smtClean="0">
                <a:solidFill>
                  <a:srgbClr val="CB5151"/>
                </a:solidFill>
                <a:latin typeface="HY견고딕" pitchFamily="18" charset="-127"/>
                <a:ea typeface="HY견고딕" pitchFamily="18" charset="-127"/>
              </a:rPr>
              <a:t>4</a:t>
            </a:r>
            <a:r>
              <a:rPr lang="en-US" altLang="ko-KR" sz="1600" dirty="0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  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itchFamily="50" charset="-127"/>
                <a:ea typeface="나눔스퀘어 Bold" pitchFamily="50" charset="-127"/>
              </a:rPr>
              <a:t>역할분담</a:t>
            </a:r>
            <a:endParaRPr lang="en-US" altLang="ko-K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 Bold" pitchFamily="50" charset="-127"/>
              <a:ea typeface="나눔스퀘어 Bold" pitchFamily="50" charset="-127"/>
            </a:endParaRPr>
          </a:p>
          <a:p>
            <a:pPr marL="342900" indent="-342900">
              <a:lnSpc>
                <a:spcPct val="250000"/>
              </a:lnSpc>
              <a:buClr>
                <a:srgbClr val="CB5151"/>
              </a:buClr>
            </a:pPr>
            <a:r>
              <a:rPr lang="en-US" altLang="ko-KR" dirty="0" smtClean="0">
                <a:solidFill>
                  <a:srgbClr val="CB5151"/>
                </a:solidFill>
                <a:latin typeface="HY견고딕" pitchFamily="18" charset="-127"/>
                <a:ea typeface="HY견고딕" pitchFamily="18" charset="-127"/>
              </a:rPr>
              <a:t>5</a:t>
            </a:r>
            <a:r>
              <a:rPr lang="en-US" altLang="ko-KR" sz="1600" dirty="0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  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itchFamily="50" charset="-127"/>
                <a:ea typeface="나눔스퀘어 Bold" pitchFamily="50" charset="-127"/>
              </a:rPr>
              <a:t>작업일정표</a:t>
            </a:r>
          </a:p>
        </p:txBody>
      </p:sp>
      <p:sp>
        <p:nvSpPr>
          <p:cNvPr id="3" name="부제목 2"/>
          <p:cNvSpPr txBox="1">
            <a:spLocks/>
          </p:cNvSpPr>
          <p:nvPr/>
        </p:nvSpPr>
        <p:spPr>
          <a:xfrm>
            <a:off x="1785918" y="605763"/>
            <a:ext cx="928694" cy="2702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 spc="-15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 spc="-15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 spc="-15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 spc="-15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 spc="-15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kumimoji="0" lang="en-US" altLang="ko-KR" sz="1800" spc="0" dirty="0" smtClean="0">
                <a:solidFill>
                  <a:schemeClr val="bg1">
                    <a:lumMod val="95000"/>
                  </a:schemeClr>
                </a:solidFill>
                <a:latin typeface="Kozuka Gothic Pro EL" pitchFamily="34" charset="-128"/>
                <a:ea typeface="Kozuka Gothic Pro EL" pitchFamily="34" charset="-128"/>
              </a:rPr>
              <a:t>INDEX</a:t>
            </a:r>
            <a:endParaRPr kumimoji="0" lang="ko-KR" altLang="en-US" sz="1800" spc="0" dirty="0">
              <a:solidFill>
                <a:srgbClr val="D84444"/>
              </a:solidFill>
              <a:latin typeface="Kozuka Gothic Pro EL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2748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9914" y="96780"/>
            <a:ext cx="13516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Bold" pitchFamily="50" charset="-127"/>
                <a:ea typeface="나눔스퀘어 Bold" pitchFamily="50" charset="-127"/>
              </a:rPr>
              <a:t>프로젝트 개요</a:t>
            </a:r>
            <a:endParaRPr lang="ko-KR" altLang="en-US" sz="1600" dirty="0">
              <a:solidFill>
                <a:schemeClr val="bg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92444" y="71420"/>
            <a:ext cx="328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prstClr val="white"/>
                </a:solidFill>
                <a:latin typeface="HY견고딕" pitchFamily="18" charset="-127"/>
                <a:ea typeface="HY견고딕" pitchFamily="18" charset="-127"/>
              </a:rPr>
              <a:t>1</a:t>
            </a:r>
            <a:endParaRPr lang="ko-KR" altLang="en-US" sz="1600" dirty="0"/>
          </a:p>
        </p:txBody>
      </p:sp>
      <p:pic>
        <p:nvPicPr>
          <p:cNvPr id="3074" name="Picture 2" descr="E:\식사하러가시죠\갈게요_로고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00298" y="1538280"/>
            <a:ext cx="4143404" cy="1703794"/>
          </a:xfrm>
          <a:prstGeom prst="rect">
            <a:avLst/>
          </a:prstGeom>
          <a:noFill/>
        </p:spPr>
      </p:pic>
      <p:sp>
        <p:nvSpPr>
          <p:cNvPr id="21" name="TextBox 20"/>
          <p:cNvSpPr txBox="1"/>
          <p:nvPr/>
        </p:nvSpPr>
        <p:spPr>
          <a:xfrm>
            <a:off x="3058605" y="3286130"/>
            <a:ext cx="3026790" cy="111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rgbClr val="EA9A3A"/>
                </a:solidFill>
                <a:latin typeface="나눔스퀘어 Bold" pitchFamily="50" charset="-127"/>
                <a:ea typeface="나눔스퀘어 Bold" pitchFamily="50" charset="-127"/>
              </a:rPr>
              <a:t>갈게요</a:t>
            </a:r>
            <a:endParaRPr lang="en-US" altLang="ko-KR" sz="2000" dirty="0" smtClean="0">
              <a:solidFill>
                <a:srgbClr val="EA9A3A"/>
              </a:solidFill>
              <a:latin typeface="나눔스퀘어 Bold" pitchFamily="50" charset="-127"/>
              <a:ea typeface="나눔스퀘어 Bold" pitchFamily="50" charset="-127"/>
            </a:endParaRPr>
          </a:p>
          <a:p>
            <a:pPr algn="ctr"/>
            <a:r>
              <a:rPr lang="en-US" altLang="ko-KR" sz="1200" dirty="0" smtClean="0">
                <a:solidFill>
                  <a:srgbClr val="EA9A3A"/>
                </a:solidFill>
                <a:latin typeface="나눔스퀘어" pitchFamily="50" charset="-127"/>
                <a:ea typeface="나눔스퀘어" pitchFamily="50" charset="-127"/>
              </a:rPr>
              <a:t>(</a:t>
            </a:r>
            <a:r>
              <a:rPr lang="en-US" altLang="ko-KR" sz="1200" dirty="0" err="1" smtClean="0">
                <a:solidFill>
                  <a:srgbClr val="EA9A3A"/>
                </a:solidFill>
                <a:latin typeface="나눔스퀘어" pitchFamily="50" charset="-127"/>
                <a:ea typeface="나눔스퀘어" pitchFamily="50" charset="-127"/>
              </a:rPr>
              <a:t>galgeyo</a:t>
            </a:r>
            <a:r>
              <a:rPr lang="en-US" altLang="ko-KR" sz="1200" dirty="0" smtClean="0">
                <a:solidFill>
                  <a:srgbClr val="EA9A3A"/>
                </a:solidFill>
                <a:latin typeface="나눔스퀘어" pitchFamily="50" charset="-127"/>
                <a:ea typeface="나눔스퀘어" pitchFamily="50" charset="-127"/>
              </a:rPr>
              <a:t>)</a:t>
            </a:r>
            <a:endParaRPr lang="en-US" altLang="ko-KR" sz="1200" dirty="0" smtClean="0">
              <a:solidFill>
                <a:srgbClr val="E4BA52"/>
              </a:solidFill>
              <a:latin typeface="나눔스퀘어" pitchFamily="50" charset="-127"/>
              <a:ea typeface="나눔스퀘어" pitchFamily="50" charset="-127"/>
            </a:endParaRPr>
          </a:p>
          <a:p>
            <a:pPr algn="ctr">
              <a:lnSpc>
                <a:spcPct val="180000"/>
              </a:lnSpc>
            </a:pP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음식점 선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돋움" pitchFamily="50" charset="-127"/>
                <a:ea typeface="돋움" pitchFamily="50" charset="-127"/>
              </a:rPr>
              <a:t>(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돋움" pitchFamily="50" charset="-127"/>
                <a:ea typeface="돋움" pitchFamily="50" charset="-127"/>
              </a:rPr>
              <a:t>先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돋움" pitchFamily="50" charset="-127"/>
                <a:ea typeface="돋움" pitchFamily="50" charset="-127"/>
              </a:rPr>
              <a:t>)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주문 예약 시스템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나눔스퀘어" pitchFamily="50" charset="-127"/>
              <a:ea typeface="나눔스퀘어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9914" y="96780"/>
            <a:ext cx="15888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Bold" pitchFamily="50" charset="-127"/>
                <a:ea typeface="나눔스퀘어 Bold" pitchFamily="50" charset="-127"/>
              </a:rPr>
              <a:t>개발배경 및 환경</a:t>
            </a:r>
            <a:endParaRPr lang="ko-KR" altLang="en-US" sz="1600" dirty="0">
              <a:solidFill>
                <a:schemeClr val="bg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92444" y="71420"/>
            <a:ext cx="328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prstClr val="white"/>
                </a:solidFill>
                <a:latin typeface="HY견고딕" pitchFamily="18" charset="-127"/>
                <a:ea typeface="HY견고딕" pitchFamily="18" charset="-127"/>
              </a:rPr>
              <a:t>2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750199" y="3500444"/>
            <a:ext cx="5643602" cy="426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바쁜 현대인들의 점심시간을 효율적으로 활용하기 위한 프로젝트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" pitchFamily="50" charset="-127"/>
              <a:ea typeface="나눔스퀘어" pitchFamily="50" charset="-127"/>
            </a:endParaRPr>
          </a:p>
        </p:txBody>
      </p:sp>
      <p:pic>
        <p:nvPicPr>
          <p:cNvPr id="10242" name="Picture 2" descr="점심시간 회사원에 대한 이미지 검색결과"/>
          <p:cNvPicPr>
            <a:picLocks noChangeAspect="1" noChangeArrowheads="1"/>
          </p:cNvPicPr>
          <p:nvPr/>
        </p:nvPicPr>
        <p:blipFill>
          <a:blip r:embed="rId2"/>
          <a:srcRect l="19014" t="15585" r="17606" b="14285"/>
          <a:stretch>
            <a:fillRect/>
          </a:stretch>
        </p:blipFill>
        <p:spPr bwMode="auto">
          <a:xfrm>
            <a:off x="602414" y="1214428"/>
            <a:ext cx="2525586" cy="15153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직사각형 6"/>
          <p:cNvSpPr/>
          <p:nvPr/>
        </p:nvSpPr>
        <p:spPr>
          <a:xfrm>
            <a:off x="955193" y="2886021"/>
            <a:ext cx="188705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한정된 </a:t>
            </a:r>
            <a:r>
              <a:rPr lang="ko-KR" altLang="en-US" sz="2000" dirty="0" smtClean="0">
                <a:solidFill>
                  <a:srgbClr val="CB5151"/>
                </a:solidFill>
                <a:latin typeface="나눔스퀘어" pitchFamily="50" charset="-127"/>
                <a:ea typeface="나눔스퀘어" pitchFamily="50" charset="-127"/>
              </a:rPr>
              <a:t>점심시간</a:t>
            </a:r>
            <a:endParaRPr lang="en-US" altLang="ko-KR" sz="2000" dirty="0" smtClean="0">
              <a:solidFill>
                <a:srgbClr val="CB5151"/>
              </a:solidFill>
              <a:latin typeface="나눔스퀘어" pitchFamily="50" charset="-127"/>
              <a:ea typeface="나눔스퀘어" pitchFamily="50" charset="-127"/>
            </a:endParaRPr>
          </a:p>
        </p:txBody>
      </p:sp>
      <p:pic>
        <p:nvPicPr>
          <p:cNvPr id="10244" name="Picture 4" descr="(시청맛집) 콩국수의 명가 &amp;quot;진주회관&amp;quot;을 가다.."/>
          <p:cNvPicPr>
            <a:picLocks noChangeAspect="1" noChangeArrowheads="1"/>
          </p:cNvPicPr>
          <p:nvPr/>
        </p:nvPicPr>
        <p:blipFill>
          <a:blip r:embed="rId3"/>
          <a:srcRect l="16011" t="22712" r="19350" b="8631"/>
          <a:stretch>
            <a:fillRect/>
          </a:stretch>
        </p:blipFill>
        <p:spPr bwMode="auto">
          <a:xfrm>
            <a:off x="3316596" y="1236409"/>
            <a:ext cx="2500332" cy="14920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직사각형 9"/>
          <p:cNvSpPr/>
          <p:nvPr/>
        </p:nvSpPr>
        <p:spPr>
          <a:xfrm>
            <a:off x="3556628" y="2886021"/>
            <a:ext cx="195117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모두가 </a:t>
            </a:r>
            <a:r>
              <a:rPr lang="ko-KR" altLang="en-US" sz="2000" dirty="0" smtClean="0">
                <a:solidFill>
                  <a:srgbClr val="CB5151"/>
                </a:solidFill>
                <a:latin typeface="나눔스퀘어" pitchFamily="50" charset="-127"/>
                <a:ea typeface="나눔스퀘어" pitchFamily="50" charset="-127"/>
              </a:rPr>
              <a:t>같은 시간</a:t>
            </a:r>
            <a:endParaRPr lang="en-US" altLang="ko-KR" sz="2000" dirty="0" smtClean="0">
              <a:solidFill>
                <a:srgbClr val="CB5151"/>
              </a:solidFill>
              <a:latin typeface="나눔스퀘어" pitchFamily="50" charset="-127"/>
              <a:ea typeface="나눔스퀘어" pitchFamily="50" charset="-127"/>
            </a:endParaRPr>
          </a:p>
        </p:txBody>
      </p:sp>
      <p:pic>
        <p:nvPicPr>
          <p:cNvPr id="10246" name="Picture 6" descr="점심시간 식당 줄에 대한 이미지 검색결과"/>
          <p:cNvPicPr>
            <a:picLocks noChangeAspect="1" noChangeArrowheads="1"/>
          </p:cNvPicPr>
          <p:nvPr/>
        </p:nvPicPr>
        <p:blipFill>
          <a:blip r:embed="rId4"/>
          <a:srcRect t="20676" r="13232" b="376"/>
          <a:stretch>
            <a:fillRect/>
          </a:stretch>
        </p:blipFill>
        <p:spPr bwMode="auto">
          <a:xfrm>
            <a:off x="5985520" y="1214429"/>
            <a:ext cx="2500331" cy="15128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직사각형 11"/>
          <p:cNvSpPr/>
          <p:nvPr/>
        </p:nvSpPr>
        <p:spPr>
          <a:xfrm>
            <a:off x="6271272" y="2886021"/>
            <a:ext cx="21210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itchFamily="50" charset="-127"/>
                <a:ea typeface="나눔스퀘어" pitchFamily="50" charset="-127"/>
              </a:rPr>
              <a:t>계속되는 </a:t>
            </a:r>
            <a:r>
              <a:rPr lang="ko-KR" altLang="en-US" sz="2000" dirty="0" smtClean="0">
                <a:solidFill>
                  <a:srgbClr val="CB5151"/>
                </a:solidFill>
                <a:latin typeface="나눔스퀘어" pitchFamily="50" charset="-127"/>
                <a:ea typeface="나눔스퀘어" pitchFamily="50" charset="-127"/>
              </a:rPr>
              <a:t>대기시간</a:t>
            </a:r>
            <a:endParaRPr lang="en-US" altLang="ko-KR" sz="2000" dirty="0" smtClean="0">
              <a:solidFill>
                <a:srgbClr val="CB5151"/>
              </a:solidFill>
              <a:latin typeface="나눔스퀘어" pitchFamily="50" charset="-127"/>
              <a:ea typeface="나눔스퀘어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3149686" y="4100012"/>
            <a:ext cx="2844628" cy="543440"/>
            <a:chOff x="2995090" y="4273368"/>
            <a:chExt cx="2844628" cy="543440"/>
          </a:xfrm>
        </p:grpSpPr>
        <p:pic>
          <p:nvPicPr>
            <p:cNvPr id="10248" name="Picture 8" descr="관련 이미지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lum bright="20000" contrast="-20000"/>
            </a:blip>
            <a:srcRect/>
            <a:stretch>
              <a:fillRect/>
            </a:stretch>
          </p:blipFill>
          <p:spPr bwMode="auto">
            <a:xfrm>
              <a:off x="2995090" y="4273368"/>
              <a:ext cx="441521" cy="441521"/>
            </a:xfrm>
            <a:prstGeom prst="rect">
              <a:avLst/>
            </a:prstGeom>
            <a:noFill/>
          </p:spPr>
        </p:pic>
        <p:sp>
          <p:nvSpPr>
            <p:cNvPr id="14" name="직사각형 13"/>
            <p:cNvSpPr/>
            <p:nvPr/>
          </p:nvSpPr>
          <p:spPr>
            <a:xfrm>
              <a:off x="3349934" y="4293588"/>
              <a:ext cx="248978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400" dirty="0" smtClean="0">
                  <a:solidFill>
                    <a:srgbClr val="EA9A3A"/>
                  </a:solidFill>
                  <a:latin typeface="나눔스퀘어" pitchFamily="50" charset="-127"/>
                  <a:ea typeface="나눔스퀘어" pitchFamily="50" charset="-127"/>
                </a:rPr>
                <a:t>지금 바로 거기로</a:t>
              </a:r>
              <a:r>
                <a:rPr lang="ko-KR" altLang="en-US" sz="2800" dirty="0" smtClean="0">
                  <a:solidFill>
                    <a:srgbClr val="EA9A3A"/>
                  </a:solidFill>
                  <a:latin typeface="나눔스퀘어 Bold" pitchFamily="50" charset="-127"/>
                  <a:ea typeface="나눔스퀘어 Bold" pitchFamily="50" charset="-127"/>
                </a:rPr>
                <a:t> 갈게요</a:t>
              </a:r>
              <a:endParaRPr lang="ko-KR" altLang="en-US" sz="2400" dirty="0">
                <a:solidFill>
                  <a:srgbClr val="EA9A3A"/>
                </a:solidFill>
                <a:latin typeface="나눔스퀘어" pitchFamily="50" charset="-127"/>
                <a:ea typeface="나눔스퀘어" pitchFamily="50" charset="-127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9914" y="96780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Bold" pitchFamily="50" charset="-127"/>
                <a:ea typeface="나눔스퀘어 Bold" pitchFamily="50" charset="-127"/>
              </a:rPr>
              <a:t>구현계획</a:t>
            </a:r>
            <a:endParaRPr lang="ko-KR" altLang="en-US" sz="1600" dirty="0">
              <a:solidFill>
                <a:schemeClr val="bg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92444" y="71420"/>
            <a:ext cx="328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prstClr val="white"/>
                </a:solidFill>
                <a:latin typeface="HY견고딕" pitchFamily="18" charset="-127"/>
                <a:ea typeface="HY견고딕" pitchFamily="18" charset="-127"/>
              </a:rPr>
              <a:t>3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85720" y="571486"/>
            <a:ext cx="13516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기능 요구사항</a:t>
            </a:r>
            <a:endParaRPr lang="ko-KR" altLang="en-US" sz="1600" b="1" dirty="0">
              <a:solidFill>
                <a:srgbClr val="CB515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grpSp>
        <p:nvGrpSpPr>
          <p:cNvPr id="7" name="그룹 7"/>
          <p:cNvGrpSpPr/>
          <p:nvPr/>
        </p:nvGrpSpPr>
        <p:grpSpPr>
          <a:xfrm>
            <a:off x="785786" y="1180352"/>
            <a:ext cx="3143272" cy="605580"/>
            <a:chOff x="543871" y="1637392"/>
            <a:chExt cx="3924056" cy="756005"/>
          </a:xfrm>
        </p:grpSpPr>
        <p:sp>
          <p:nvSpPr>
            <p:cNvPr id="8" name="모서리가 둥근 직사각형 7"/>
            <p:cNvSpPr/>
            <p:nvPr/>
          </p:nvSpPr>
          <p:spPr bwMode="auto">
            <a:xfrm>
              <a:off x="975670" y="1696290"/>
              <a:ext cx="2689610" cy="61032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algn="ctr">
                <a:defRPr/>
              </a:pPr>
              <a:endParaRPr lang="ko-KR" altLang="en-US" sz="1600" b="1" dirty="0">
                <a:solidFill>
                  <a:srgbClr val="000000"/>
                </a:solidFill>
                <a:latin typeface="나눔스퀘어 Bold" pitchFamily="50" charset="-127"/>
                <a:ea typeface="나눔스퀘어 Bold" pitchFamily="50" charset="-127"/>
              </a:endParaRPr>
            </a:p>
          </p:txBody>
        </p:sp>
        <p:sp>
          <p:nvSpPr>
            <p:cNvPr id="9" name="Rectangle 53"/>
            <p:cNvSpPr>
              <a:spLocks noChangeArrowheads="1"/>
            </p:cNvSpPr>
            <p:nvPr/>
          </p:nvSpPr>
          <p:spPr bwMode="auto">
            <a:xfrm>
              <a:off x="1605909" y="1811750"/>
              <a:ext cx="2862018" cy="38422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endParaRPr lang="en-US" altLang="ko-KR" sz="14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endParaRPr>
            </a:p>
          </p:txBody>
        </p:sp>
        <p:grpSp>
          <p:nvGrpSpPr>
            <p:cNvPr id="10" name="그룹 133"/>
            <p:cNvGrpSpPr>
              <a:grpSpLocks/>
            </p:cNvGrpSpPr>
            <p:nvPr/>
          </p:nvGrpSpPr>
          <p:grpSpPr bwMode="auto">
            <a:xfrm>
              <a:off x="543871" y="1637392"/>
              <a:ext cx="757260" cy="756005"/>
              <a:chOff x="778668" y="1816100"/>
              <a:chExt cx="957263" cy="955675"/>
            </a:xfrm>
          </p:grpSpPr>
          <p:sp>
            <p:nvSpPr>
              <p:cNvPr id="12" name="Oval 3"/>
              <p:cNvSpPr>
                <a:spLocks noChangeArrowheads="1"/>
              </p:cNvSpPr>
              <p:nvPr/>
            </p:nvSpPr>
            <p:spPr bwMode="auto">
              <a:xfrm>
                <a:off x="778668" y="1816100"/>
                <a:ext cx="957263" cy="955675"/>
              </a:xfrm>
              <a:prstGeom prst="ellipse">
                <a:avLst/>
              </a:prstGeom>
              <a:solidFill>
                <a:schemeClr val="bg1"/>
              </a:solidFill>
              <a:ln w="15875" algn="ctr">
                <a:solidFill>
                  <a:srgbClr val="3D4753"/>
                </a:solidFill>
                <a:round/>
                <a:headEnd type="none" w="sm" len="sm"/>
                <a:tailEnd type="none" w="med" len="lg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/>
              <a:p>
                <a:pPr algn="ctr" fontAlgn="ctr">
                  <a:defRPr/>
                </a:pPr>
                <a:endParaRPr kumimoji="0" lang="ko-KR" altLang="en-US" sz="1400" dirty="0">
                  <a:solidFill>
                    <a:srgbClr val="FFFFFF"/>
                  </a:solidFill>
                  <a:latin typeface="나눔스퀘어 Bold" pitchFamily="50" charset="-127"/>
                  <a:ea typeface="나눔스퀘어 Bold" pitchFamily="50" charset="-127"/>
                </a:endParaRPr>
              </a:p>
            </p:txBody>
          </p:sp>
          <p:sp>
            <p:nvSpPr>
              <p:cNvPr id="13" name="Oval 4"/>
              <p:cNvSpPr>
                <a:spLocks noChangeArrowheads="1"/>
              </p:cNvSpPr>
              <p:nvPr/>
            </p:nvSpPr>
            <p:spPr bwMode="auto">
              <a:xfrm>
                <a:off x="908843" y="1941512"/>
                <a:ext cx="704850" cy="704850"/>
              </a:xfrm>
              <a:prstGeom prst="ellipse">
                <a:avLst/>
              </a:prstGeom>
              <a:solidFill>
                <a:srgbClr val="D84444"/>
              </a:solidFill>
              <a:ln w="15875" algn="ctr">
                <a:noFill/>
                <a:round/>
                <a:headEnd type="none" w="sm" len="sm"/>
                <a:tailEnd type="none" w="med" len="lg"/>
              </a:ln>
              <a:effectLst/>
              <a:scene3d>
                <a:camera prst="orthographicFront"/>
                <a:lightRig rig="soft" dir="t"/>
              </a:scene3d>
              <a:sp3d>
                <a:bevelT w="50800" h="50800"/>
              </a:sp3d>
            </p:spPr>
            <p:txBody>
              <a:bodyPr wrap="none" anchor="ctr"/>
              <a:lstStyle/>
              <a:p>
                <a:pPr algn="ctr" fontAlgn="ctr">
                  <a:defRPr/>
                </a:pPr>
                <a:endParaRPr kumimoji="0" lang="ko-KR" altLang="en-US" sz="1400" dirty="0">
                  <a:solidFill>
                    <a:srgbClr val="FFFFFF"/>
                  </a:solidFill>
                  <a:latin typeface="나눔스퀘어 Bold" pitchFamily="50" charset="-127"/>
                  <a:ea typeface="나눔스퀘어 Bold" pitchFamily="50" charset="-127"/>
                </a:endParaRPr>
              </a:p>
            </p:txBody>
          </p:sp>
          <p:sp>
            <p:nvSpPr>
              <p:cNvPr id="14" name="Rectangle 21"/>
              <p:cNvSpPr>
                <a:spLocks noChangeArrowheads="1"/>
              </p:cNvSpPr>
              <p:nvPr/>
            </p:nvSpPr>
            <p:spPr bwMode="auto">
              <a:xfrm>
                <a:off x="1081364" y="1941931"/>
                <a:ext cx="314050" cy="631420"/>
              </a:xfrm>
              <a:prstGeom prst="rect">
                <a:avLst/>
              </a:prstGeom>
              <a:noFill/>
              <a:ln w="25400" algn="ctr">
                <a:noFill/>
                <a:miter lim="800000"/>
                <a:headEnd type="none" w="sm" len="sm"/>
                <a:tailEnd type="none" w="med" len="lg"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rgbClr val="FFFFFF"/>
                    </a:solidFill>
                    <a:latin typeface="HY견고딕" pitchFamily="18" charset="-127"/>
                    <a:ea typeface="HY견고딕" pitchFamily="18" charset="-127"/>
                    <a:cs typeface="굴림" pitchFamily="50" charset="-127"/>
                  </a:rPr>
                  <a:t>1</a:t>
                </a:r>
                <a:endParaRPr lang="ko-KR" altLang="ko-KR" sz="1100" dirty="0">
                  <a:solidFill>
                    <a:srgbClr val="000000"/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endParaRPr>
              </a:p>
            </p:txBody>
          </p:sp>
        </p:grpSp>
        <p:sp>
          <p:nvSpPr>
            <p:cNvPr id="11" name="Rectangle 53"/>
            <p:cNvSpPr>
              <a:spLocks noChangeArrowheads="1"/>
            </p:cNvSpPr>
            <p:nvPr/>
          </p:nvSpPr>
          <p:spPr bwMode="auto">
            <a:xfrm>
              <a:off x="1344700" y="1790333"/>
              <a:ext cx="2142213" cy="42265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b="1" noProof="1" smtClean="0">
                  <a:solidFill>
                    <a:srgbClr val="4D4D4D"/>
                  </a:solidFill>
                  <a:latin typeface="나눔스퀘어 Bold" pitchFamily="50" charset="-127"/>
                  <a:ea typeface="나눔스퀘어 Bold" pitchFamily="50" charset="-127"/>
                </a:rPr>
                <a:t>회원 관리 기능</a:t>
              </a:r>
            </a:p>
          </p:txBody>
        </p:sp>
      </p:grpSp>
      <p:sp>
        <p:nvSpPr>
          <p:cNvPr id="15" name="직사각형 14"/>
          <p:cNvSpPr/>
          <p:nvPr/>
        </p:nvSpPr>
        <p:spPr>
          <a:xfrm>
            <a:off x="2424424" y="3913236"/>
            <a:ext cx="15760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로그인</a:t>
            </a:r>
            <a:r>
              <a:rPr lang="en-US" altLang="ko-KR" sz="1600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/</a:t>
            </a:r>
            <a:r>
              <a:rPr lang="ko-KR" altLang="en-US" sz="1600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회원가입</a:t>
            </a:r>
            <a:endParaRPr lang="ko-KR" altLang="en-US" sz="1600" dirty="0">
              <a:latin typeface="나눔스퀘어 Bold" pitchFamily="50" charset="-127"/>
              <a:ea typeface="나눔스퀘어 Bold" pitchFamily="50" charset="-127"/>
            </a:endParaRPr>
          </a:p>
        </p:txBody>
      </p:sp>
      <p:grpSp>
        <p:nvGrpSpPr>
          <p:cNvPr id="16" name="그룹 45"/>
          <p:cNvGrpSpPr/>
          <p:nvPr/>
        </p:nvGrpSpPr>
        <p:grpSpPr>
          <a:xfrm>
            <a:off x="5104403" y="2000246"/>
            <a:ext cx="1825414" cy="1588430"/>
            <a:chOff x="4929190" y="2000246"/>
            <a:chExt cx="2071702" cy="1802744"/>
          </a:xfrm>
        </p:grpSpPr>
        <p:pic>
          <p:nvPicPr>
            <p:cNvPr id="17" name="Picture 3" descr="C:\Users\JUN\Desktop\이미지\회원 추가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b="12982"/>
            <a:stretch>
              <a:fillRect/>
            </a:stretch>
          </p:blipFill>
          <p:spPr bwMode="auto">
            <a:xfrm>
              <a:off x="4929190" y="2000246"/>
              <a:ext cx="2071702" cy="1802744"/>
            </a:xfrm>
            <a:prstGeom prst="rect">
              <a:avLst/>
            </a:prstGeom>
            <a:noFill/>
          </p:spPr>
        </p:pic>
        <p:sp>
          <p:nvSpPr>
            <p:cNvPr id="18" name="타원 17"/>
            <p:cNvSpPr/>
            <p:nvPr/>
          </p:nvSpPr>
          <p:spPr>
            <a:xfrm>
              <a:off x="6096568" y="2143122"/>
              <a:ext cx="571504" cy="5715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 Bold" pitchFamily="50" charset="-127"/>
                <a:ea typeface="나눔스퀘어 Bold" pitchFamily="50" charset="-127"/>
              </a:endParaRPr>
            </a:p>
          </p:txBody>
        </p:sp>
        <p:pic>
          <p:nvPicPr>
            <p:cNvPr id="19" name="Picture 4" descr="C:\Users\JUN\Desktop\이미지\수정.png"/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b="13301"/>
            <a:stretch>
              <a:fillRect/>
            </a:stretch>
          </p:blipFill>
          <p:spPr bwMode="auto">
            <a:xfrm>
              <a:off x="5929322" y="2033866"/>
              <a:ext cx="906377" cy="785818"/>
            </a:xfrm>
            <a:prstGeom prst="rect">
              <a:avLst/>
            </a:prstGeom>
            <a:noFill/>
          </p:spPr>
        </p:pic>
      </p:grpSp>
      <p:sp>
        <p:nvSpPr>
          <p:cNvPr id="20" name="직사각형 19"/>
          <p:cNvSpPr/>
          <p:nvPr/>
        </p:nvSpPr>
        <p:spPr>
          <a:xfrm>
            <a:off x="4953089" y="3913236"/>
            <a:ext cx="18133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회원정보 수정</a:t>
            </a:r>
            <a:r>
              <a:rPr lang="en-US" altLang="ko-KR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/</a:t>
            </a:r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탈퇴</a:t>
            </a:r>
            <a:endParaRPr lang="ko-KR" altLang="en-US" sz="1600" dirty="0">
              <a:latin typeface="나눔스퀘어 Bold" pitchFamily="50" charset="-127"/>
              <a:ea typeface="나눔스퀘어 Bold" pitchFamily="50" charset="-127"/>
            </a:endParaRPr>
          </a:p>
        </p:txBody>
      </p:sp>
      <p:pic>
        <p:nvPicPr>
          <p:cNvPr id="21" name="Picture 6"/>
          <p:cNvPicPr>
            <a:picLocks noChangeAspect="1" noChangeArrowheads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2682872" y="2296068"/>
            <a:ext cx="1000132" cy="1279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9914" y="96780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Bold" pitchFamily="50" charset="-127"/>
                <a:ea typeface="나눔스퀘어 Bold" pitchFamily="50" charset="-127"/>
              </a:rPr>
              <a:t>구현계획</a:t>
            </a:r>
            <a:endParaRPr lang="ko-KR" altLang="en-US" sz="1600" dirty="0">
              <a:solidFill>
                <a:schemeClr val="bg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92444" y="71420"/>
            <a:ext cx="328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prstClr val="white"/>
                </a:solidFill>
                <a:latin typeface="HY견고딕" pitchFamily="18" charset="-127"/>
                <a:ea typeface="HY견고딕" pitchFamily="18" charset="-127"/>
              </a:rPr>
              <a:t>3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85720" y="571486"/>
            <a:ext cx="13516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기능 요구사항</a:t>
            </a:r>
            <a:endParaRPr lang="ko-KR" altLang="en-US" sz="1600" b="1" dirty="0">
              <a:solidFill>
                <a:srgbClr val="CB515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grpSp>
        <p:nvGrpSpPr>
          <p:cNvPr id="2" name="그룹 7"/>
          <p:cNvGrpSpPr/>
          <p:nvPr/>
        </p:nvGrpSpPr>
        <p:grpSpPr>
          <a:xfrm>
            <a:off x="785786" y="1180352"/>
            <a:ext cx="3143272" cy="605580"/>
            <a:chOff x="543871" y="1637392"/>
            <a:chExt cx="3924056" cy="756005"/>
          </a:xfrm>
        </p:grpSpPr>
        <p:sp>
          <p:nvSpPr>
            <p:cNvPr id="8" name="모서리가 둥근 직사각형 7"/>
            <p:cNvSpPr/>
            <p:nvPr/>
          </p:nvSpPr>
          <p:spPr bwMode="auto">
            <a:xfrm>
              <a:off x="975670" y="1696290"/>
              <a:ext cx="2867976" cy="61032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algn="ctr">
                <a:defRPr/>
              </a:pPr>
              <a:endParaRPr lang="ko-KR" altLang="en-US" sz="1600" b="1" dirty="0">
                <a:solidFill>
                  <a:srgbClr val="000000"/>
                </a:solidFill>
                <a:latin typeface="나눔스퀘어 Bold" pitchFamily="50" charset="-127"/>
                <a:ea typeface="나눔스퀘어 Bold" pitchFamily="50" charset="-127"/>
              </a:endParaRPr>
            </a:p>
          </p:txBody>
        </p:sp>
        <p:sp>
          <p:nvSpPr>
            <p:cNvPr id="9" name="Rectangle 53"/>
            <p:cNvSpPr>
              <a:spLocks noChangeArrowheads="1"/>
            </p:cNvSpPr>
            <p:nvPr/>
          </p:nvSpPr>
          <p:spPr bwMode="auto">
            <a:xfrm>
              <a:off x="1605909" y="1811750"/>
              <a:ext cx="2862018" cy="38422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endParaRPr lang="en-US" altLang="ko-KR" sz="14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endParaRPr>
            </a:p>
          </p:txBody>
        </p:sp>
        <p:grpSp>
          <p:nvGrpSpPr>
            <p:cNvPr id="4" name="그룹 133"/>
            <p:cNvGrpSpPr>
              <a:grpSpLocks/>
            </p:cNvGrpSpPr>
            <p:nvPr/>
          </p:nvGrpSpPr>
          <p:grpSpPr bwMode="auto">
            <a:xfrm>
              <a:off x="543871" y="1637392"/>
              <a:ext cx="757260" cy="756005"/>
              <a:chOff x="778668" y="1816100"/>
              <a:chExt cx="957263" cy="955675"/>
            </a:xfrm>
          </p:grpSpPr>
          <p:sp>
            <p:nvSpPr>
              <p:cNvPr id="12" name="Oval 3"/>
              <p:cNvSpPr>
                <a:spLocks noChangeArrowheads="1"/>
              </p:cNvSpPr>
              <p:nvPr/>
            </p:nvSpPr>
            <p:spPr bwMode="auto">
              <a:xfrm>
                <a:off x="778668" y="1816100"/>
                <a:ext cx="957263" cy="955675"/>
              </a:xfrm>
              <a:prstGeom prst="ellipse">
                <a:avLst/>
              </a:prstGeom>
              <a:solidFill>
                <a:schemeClr val="bg1"/>
              </a:solidFill>
              <a:ln w="15875" algn="ctr">
                <a:solidFill>
                  <a:srgbClr val="3D4753"/>
                </a:solidFill>
                <a:round/>
                <a:headEnd type="none" w="sm" len="sm"/>
                <a:tailEnd type="none" w="med" len="lg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/>
              <a:p>
                <a:pPr algn="ctr" fontAlgn="ctr">
                  <a:defRPr/>
                </a:pPr>
                <a:endParaRPr kumimoji="0" lang="ko-KR" altLang="en-US" sz="1400" dirty="0">
                  <a:solidFill>
                    <a:srgbClr val="FFFFFF"/>
                  </a:solidFill>
                  <a:latin typeface="나눔스퀘어 Bold" pitchFamily="50" charset="-127"/>
                  <a:ea typeface="나눔스퀘어 Bold" pitchFamily="50" charset="-127"/>
                </a:endParaRPr>
              </a:p>
            </p:txBody>
          </p:sp>
          <p:sp>
            <p:nvSpPr>
              <p:cNvPr id="13" name="Oval 4"/>
              <p:cNvSpPr>
                <a:spLocks noChangeArrowheads="1"/>
              </p:cNvSpPr>
              <p:nvPr/>
            </p:nvSpPr>
            <p:spPr bwMode="auto">
              <a:xfrm>
                <a:off x="908843" y="1941512"/>
                <a:ext cx="704850" cy="704850"/>
              </a:xfrm>
              <a:prstGeom prst="ellipse">
                <a:avLst/>
              </a:prstGeom>
              <a:solidFill>
                <a:srgbClr val="D84444"/>
              </a:solidFill>
              <a:ln w="15875" algn="ctr">
                <a:noFill/>
                <a:round/>
                <a:headEnd type="none" w="sm" len="sm"/>
                <a:tailEnd type="none" w="med" len="lg"/>
              </a:ln>
              <a:effectLst/>
              <a:scene3d>
                <a:camera prst="orthographicFront"/>
                <a:lightRig rig="soft" dir="t"/>
              </a:scene3d>
              <a:sp3d>
                <a:bevelT w="50800" h="50800"/>
              </a:sp3d>
            </p:spPr>
            <p:txBody>
              <a:bodyPr wrap="none" anchor="ctr"/>
              <a:lstStyle/>
              <a:p>
                <a:pPr algn="ctr" fontAlgn="ctr">
                  <a:defRPr/>
                </a:pPr>
                <a:endParaRPr kumimoji="0" lang="ko-KR" altLang="en-US" sz="1400" dirty="0">
                  <a:solidFill>
                    <a:srgbClr val="FFFFFF"/>
                  </a:solidFill>
                  <a:latin typeface="나눔스퀘어 Bold" pitchFamily="50" charset="-127"/>
                  <a:ea typeface="나눔스퀘어 Bold" pitchFamily="50" charset="-127"/>
                </a:endParaRPr>
              </a:p>
            </p:txBody>
          </p:sp>
          <p:sp>
            <p:nvSpPr>
              <p:cNvPr id="14" name="Rectangle 21"/>
              <p:cNvSpPr>
                <a:spLocks noChangeArrowheads="1"/>
              </p:cNvSpPr>
              <p:nvPr/>
            </p:nvSpPr>
            <p:spPr bwMode="auto">
              <a:xfrm>
                <a:off x="1091975" y="1941931"/>
                <a:ext cx="314050" cy="631420"/>
              </a:xfrm>
              <a:prstGeom prst="rect">
                <a:avLst/>
              </a:prstGeom>
              <a:noFill/>
              <a:ln w="25400" algn="ctr">
                <a:noFill/>
                <a:miter lim="800000"/>
                <a:headEnd type="none" w="sm" len="sm"/>
                <a:tailEnd type="none" w="med" len="lg"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000" b="1" dirty="0" smtClean="0">
                    <a:solidFill>
                      <a:srgbClr val="FFFFFF"/>
                    </a:solidFill>
                    <a:latin typeface="HY견고딕" pitchFamily="18" charset="-127"/>
                    <a:ea typeface="HY견고딕" pitchFamily="18" charset="-127"/>
                    <a:cs typeface="굴림" pitchFamily="50" charset="-127"/>
                  </a:rPr>
                  <a:t>2</a:t>
                </a:r>
                <a:endParaRPr lang="ko-KR" altLang="ko-KR" sz="1100" dirty="0">
                  <a:solidFill>
                    <a:srgbClr val="000000"/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endParaRPr>
              </a:p>
            </p:txBody>
          </p:sp>
        </p:grpSp>
        <p:sp>
          <p:nvSpPr>
            <p:cNvPr id="11" name="Rectangle 53"/>
            <p:cNvSpPr>
              <a:spLocks noChangeArrowheads="1"/>
            </p:cNvSpPr>
            <p:nvPr/>
          </p:nvSpPr>
          <p:spPr bwMode="auto">
            <a:xfrm>
              <a:off x="1344700" y="1790333"/>
              <a:ext cx="2320579" cy="42265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b="1" noProof="1" smtClean="0">
                  <a:solidFill>
                    <a:srgbClr val="4D4D4D"/>
                  </a:solidFill>
                  <a:latin typeface="나눔스퀘어 Bold" pitchFamily="50" charset="-127"/>
                  <a:ea typeface="나눔스퀘어 Bold" pitchFamily="50" charset="-127"/>
                </a:rPr>
                <a:t>회원을 위한 기능</a:t>
              </a:r>
            </a:p>
          </p:txBody>
        </p:sp>
      </p:grpSp>
      <p:sp>
        <p:nvSpPr>
          <p:cNvPr id="22" name="직사각형 21"/>
          <p:cNvSpPr/>
          <p:nvPr/>
        </p:nvSpPr>
        <p:spPr>
          <a:xfrm>
            <a:off x="1373231" y="4090584"/>
            <a:ext cx="14414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메뉴 검색</a:t>
            </a:r>
            <a:r>
              <a:rPr lang="en-US" altLang="ko-KR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/</a:t>
            </a:r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주문</a:t>
            </a:r>
            <a:endParaRPr lang="ko-KR" altLang="en-US" sz="1600" b="1" dirty="0"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084309" y="4090584"/>
            <a:ext cx="9284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즐겨찾기</a:t>
            </a:r>
            <a:endParaRPr lang="ko-KR" altLang="en-US" sz="1600" b="1" dirty="0">
              <a:latin typeface="나눔스퀘어 Bold" pitchFamily="50" charset="-127"/>
              <a:ea typeface="나눔스퀘어 Bold" pitchFamily="50" charset="-127"/>
            </a:endParaRPr>
          </a:p>
        </p:txBody>
      </p:sp>
      <p:pic>
        <p:nvPicPr>
          <p:cNvPr id="24" name="Picture 2" descr="C:\Users\JUN\Desktop\이미지\즐겨찾기.pn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b="15262"/>
          <a:stretch>
            <a:fillRect/>
          </a:stretch>
        </p:blipFill>
        <p:spPr bwMode="auto">
          <a:xfrm>
            <a:off x="3803828" y="2431400"/>
            <a:ext cx="1601778" cy="1357322"/>
          </a:xfrm>
          <a:prstGeom prst="rect">
            <a:avLst/>
          </a:prstGeom>
          <a:noFill/>
        </p:spPr>
      </p:pic>
      <p:grpSp>
        <p:nvGrpSpPr>
          <p:cNvPr id="25" name="그룹 26"/>
          <p:cNvGrpSpPr/>
          <p:nvPr/>
        </p:nvGrpSpPr>
        <p:grpSpPr>
          <a:xfrm>
            <a:off x="1116080" y="2143122"/>
            <a:ext cx="2091979" cy="1812878"/>
            <a:chOff x="928662" y="2143090"/>
            <a:chExt cx="2091979" cy="1812878"/>
          </a:xfrm>
        </p:grpSpPr>
        <p:pic>
          <p:nvPicPr>
            <p:cNvPr id="26" name="Picture 3" descr="C:\Users\JUN\Desktop\이미지\메뉴.png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b="12040"/>
            <a:stretch>
              <a:fillRect/>
            </a:stretch>
          </p:blipFill>
          <p:spPr bwMode="auto">
            <a:xfrm>
              <a:off x="928662" y="2143090"/>
              <a:ext cx="2030438" cy="1785982"/>
            </a:xfrm>
            <a:prstGeom prst="rect">
              <a:avLst/>
            </a:prstGeom>
            <a:noFill/>
          </p:spPr>
        </p:pic>
        <p:grpSp>
          <p:nvGrpSpPr>
            <p:cNvPr id="27" name="그룹 25"/>
            <p:cNvGrpSpPr/>
            <p:nvPr/>
          </p:nvGrpSpPr>
          <p:grpSpPr>
            <a:xfrm>
              <a:off x="1785918" y="2884398"/>
              <a:ext cx="1234723" cy="1071570"/>
              <a:chOff x="2714611" y="2214560"/>
              <a:chExt cx="1234723" cy="1071570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2928926" y="2357436"/>
                <a:ext cx="571504" cy="571504"/>
              </a:xfrm>
              <a:prstGeom prst="ellipse">
                <a:avLst/>
              </a:prstGeom>
              <a:solidFill>
                <a:schemeClr val="bg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>
                  <a:latin typeface="나눔스퀘어 Bold" pitchFamily="50" charset="-127"/>
                  <a:ea typeface="나눔스퀘어 Bold" pitchFamily="50" charset="-127"/>
                </a:endParaRPr>
              </a:p>
            </p:txBody>
          </p:sp>
          <p:pic>
            <p:nvPicPr>
              <p:cNvPr id="29" name="Picture 5" descr="C:\Users\JUN\Desktop\이미지\검색.png"/>
              <p:cNvPicPr>
                <a:picLocks noChangeAspect="1" noChangeArrowheads="1"/>
              </p:cNvPicPr>
              <p:nvPr/>
            </p:nvPicPr>
            <p:blipFill>
              <a:blip r:embed="rId4" cstate="print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 b="13214"/>
              <a:stretch>
                <a:fillRect/>
              </a:stretch>
            </p:blipFill>
            <p:spPr bwMode="auto">
              <a:xfrm>
                <a:off x="2714611" y="2214560"/>
                <a:ext cx="1234723" cy="1071570"/>
              </a:xfrm>
              <a:prstGeom prst="rect">
                <a:avLst/>
              </a:prstGeom>
              <a:noFill/>
            </p:spPr>
          </p:pic>
        </p:grpSp>
      </p:grpSp>
      <p:sp>
        <p:nvSpPr>
          <p:cNvPr id="30" name="직사각형 29"/>
          <p:cNvSpPr/>
          <p:nvPr/>
        </p:nvSpPr>
        <p:spPr>
          <a:xfrm>
            <a:off x="6269381" y="4090584"/>
            <a:ext cx="13516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주문내역 확인</a:t>
            </a:r>
            <a:endParaRPr lang="ko-KR" altLang="en-US" sz="1600" b="1" dirty="0">
              <a:latin typeface="나눔스퀘어 Bold" pitchFamily="50" charset="-127"/>
              <a:ea typeface="나눔스퀘어 Bold" pitchFamily="50" charset="-127"/>
            </a:endParaRPr>
          </a:p>
        </p:txBody>
      </p:sp>
      <p:pic>
        <p:nvPicPr>
          <p:cNvPr id="31" name="Picture 7" descr="C:\Users\JUN\Desktop\이미지\주문 확인.png"/>
          <p:cNvPicPr>
            <a:picLocks noChangeAspect="1" noChangeArrowheads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b="23529"/>
          <a:stretch>
            <a:fillRect/>
          </a:stretch>
        </p:blipFill>
        <p:spPr bwMode="auto">
          <a:xfrm>
            <a:off x="6015317" y="2223810"/>
            <a:ext cx="2242037" cy="1714512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9914" y="96780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Bold" pitchFamily="50" charset="-127"/>
                <a:ea typeface="나눔스퀘어 Bold" pitchFamily="50" charset="-127"/>
              </a:rPr>
              <a:t>구현계획</a:t>
            </a:r>
            <a:endParaRPr lang="ko-KR" altLang="en-US" sz="1600" dirty="0">
              <a:solidFill>
                <a:schemeClr val="bg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92444" y="71420"/>
            <a:ext cx="328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prstClr val="white"/>
                </a:solidFill>
                <a:latin typeface="HY견고딕" pitchFamily="18" charset="-127"/>
                <a:ea typeface="HY견고딕" pitchFamily="18" charset="-127"/>
              </a:rPr>
              <a:t>3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85720" y="571486"/>
            <a:ext cx="13516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기능 요구사항</a:t>
            </a:r>
            <a:endParaRPr lang="ko-KR" altLang="en-US" sz="1600" b="1" dirty="0">
              <a:solidFill>
                <a:srgbClr val="CB515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grpSp>
        <p:nvGrpSpPr>
          <p:cNvPr id="2" name="그룹 7"/>
          <p:cNvGrpSpPr/>
          <p:nvPr/>
        </p:nvGrpSpPr>
        <p:grpSpPr>
          <a:xfrm>
            <a:off x="785786" y="1180352"/>
            <a:ext cx="3214711" cy="605580"/>
            <a:chOff x="543871" y="1637392"/>
            <a:chExt cx="4013240" cy="756005"/>
          </a:xfrm>
        </p:grpSpPr>
        <p:sp>
          <p:nvSpPr>
            <p:cNvPr id="8" name="모서리가 둥근 직사각형 7"/>
            <p:cNvSpPr/>
            <p:nvPr/>
          </p:nvSpPr>
          <p:spPr bwMode="auto">
            <a:xfrm>
              <a:off x="975670" y="1696290"/>
              <a:ext cx="3581441" cy="61032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algn="ctr">
                <a:defRPr/>
              </a:pPr>
              <a:endParaRPr lang="ko-KR" altLang="en-US" sz="1600" b="1" dirty="0">
                <a:solidFill>
                  <a:srgbClr val="000000"/>
                </a:solidFill>
                <a:latin typeface="나눔스퀘어 Bold" pitchFamily="50" charset="-127"/>
                <a:ea typeface="나눔스퀘어 Bold" pitchFamily="50" charset="-127"/>
              </a:endParaRPr>
            </a:p>
          </p:txBody>
        </p:sp>
        <p:sp>
          <p:nvSpPr>
            <p:cNvPr id="9" name="Rectangle 53"/>
            <p:cNvSpPr>
              <a:spLocks noChangeArrowheads="1"/>
            </p:cNvSpPr>
            <p:nvPr/>
          </p:nvSpPr>
          <p:spPr bwMode="auto">
            <a:xfrm>
              <a:off x="1605909" y="1811750"/>
              <a:ext cx="2862018" cy="38422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endParaRPr lang="en-US" altLang="ko-KR" sz="14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endParaRPr>
            </a:p>
          </p:txBody>
        </p:sp>
        <p:grpSp>
          <p:nvGrpSpPr>
            <p:cNvPr id="4" name="그룹 133"/>
            <p:cNvGrpSpPr>
              <a:grpSpLocks/>
            </p:cNvGrpSpPr>
            <p:nvPr/>
          </p:nvGrpSpPr>
          <p:grpSpPr bwMode="auto">
            <a:xfrm>
              <a:off x="543871" y="1637392"/>
              <a:ext cx="757260" cy="756005"/>
              <a:chOff x="778668" y="1816100"/>
              <a:chExt cx="957263" cy="955675"/>
            </a:xfrm>
          </p:grpSpPr>
          <p:sp>
            <p:nvSpPr>
              <p:cNvPr id="12" name="Oval 3"/>
              <p:cNvSpPr>
                <a:spLocks noChangeArrowheads="1"/>
              </p:cNvSpPr>
              <p:nvPr/>
            </p:nvSpPr>
            <p:spPr bwMode="auto">
              <a:xfrm>
                <a:off x="778668" y="1816100"/>
                <a:ext cx="957263" cy="955675"/>
              </a:xfrm>
              <a:prstGeom prst="ellipse">
                <a:avLst/>
              </a:prstGeom>
              <a:solidFill>
                <a:schemeClr val="bg1"/>
              </a:solidFill>
              <a:ln w="15875" algn="ctr">
                <a:solidFill>
                  <a:srgbClr val="3D4753"/>
                </a:solidFill>
                <a:round/>
                <a:headEnd type="none" w="sm" len="sm"/>
                <a:tailEnd type="none" w="med" len="lg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/>
              <a:p>
                <a:pPr algn="ctr" fontAlgn="ctr">
                  <a:defRPr/>
                </a:pPr>
                <a:endParaRPr kumimoji="0" lang="ko-KR" altLang="en-US" sz="1400" dirty="0">
                  <a:solidFill>
                    <a:srgbClr val="FFFFFF"/>
                  </a:solidFill>
                  <a:latin typeface="나눔스퀘어 Bold" pitchFamily="50" charset="-127"/>
                  <a:ea typeface="나눔스퀘어 Bold" pitchFamily="50" charset="-127"/>
                </a:endParaRPr>
              </a:p>
            </p:txBody>
          </p:sp>
          <p:sp>
            <p:nvSpPr>
              <p:cNvPr id="13" name="Oval 4"/>
              <p:cNvSpPr>
                <a:spLocks noChangeArrowheads="1"/>
              </p:cNvSpPr>
              <p:nvPr/>
            </p:nvSpPr>
            <p:spPr bwMode="auto">
              <a:xfrm>
                <a:off x="908843" y="1941512"/>
                <a:ext cx="704850" cy="704850"/>
              </a:xfrm>
              <a:prstGeom prst="ellipse">
                <a:avLst/>
              </a:prstGeom>
              <a:solidFill>
                <a:srgbClr val="D84444"/>
              </a:solidFill>
              <a:ln w="15875" algn="ctr">
                <a:noFill/>
                <a:round/>
                <a:headEnd type="none" w="sm" len="sm"/>
                <a:tailEnd type="none" w="med" len="lg"/>
              </a:ln>
              <a:effectLst/>
              <a:scene3d>
                <a:camera prst="orthographicFront"/>
                <a:lightRig rig="soft" dir="t"/>
              </a:scene3d>
              <a:sp3d>
                <a:bevelT w="50800" h="50800"/>
              </a:sp3d>
            </p:spPr>
            <p:txBody>
              <a:bodyPr wrap="none" anchor="ctr"/>
              <a:lstStyle/>
              <a:p>
                <a:pPr algn="ctr" fontAlgn="ctr">
                  <a:defRPr/>
                </a:pPr>
                <a:endParaRPr kumimoji="0" lang="ko-KR" altLang="en-US" sz="1400" dirty="0">
                  <a:solidFill>
                    <a:srgbClr val="FFFFFF"/>
                  </a:solidFill>
                  <a:latin typeface="나눔스퀘어 Bold" pitchFamily="50" charset="-127"/>
                  <a:ea typeface="나눔스퀘어 Bold" pitchFamily="50" charset="-127"/>
                </a:endParaRPr>
              </a:p>
            </p:txBody>
          </p:sp>
          <p:sp>
            <p:nvSpPr>
              <p:cNvPr id="14" name="Rectangle 21"/>
              <p:cNvSpPr>
                <a:spLocks noChangeArrowheads="1"/>
              </p:cNvSpPr>
              <p:nvPr/>
            </p:nvSpPr>
            <p:spPr bwMode="auto">
              <a:xfrm>
                <a:off x="1091975" y="1941931"/>
                <a:ext cx="314050" cy="631420"/>
              </a:xfrm>
              <a:prstGeom prst="rect">
                <a:avLst/>
              </a:prstGeom>
              <a:noFill/>
              <a:ln w="25400" algn="ctr">
                <a:noFill/>
                <a:miter lim="800000"/>
                <a:headEnd type="none" w="sm" len="sm"/>
                <a:tailEnd type="none" w="med" len="lg"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000" b="1" dirty="0" smtClean="0">
                    <a:solidFill>
                      <a:srgbClr val="FFFFFF"/>
                    </a:solidFill>
                    <a:latin typeface="HY견고딕" pitchFamily="18" charset="-127"/>
                    <a:ea typeface="HY견고딕" pitchFamily="18" charset="-127"/>
                    <a:cs typeface="굴림" pitchFamily="50" charset="-127"/>
                  </a:rPr>
                  <a:t>3</a:t>
                </a:r>
                <a:endParaRPr lang="ko-KR" altLang="ko-KR" sz="1100" dirty="0">
                  <a:solidFill>
                    <a:srgbClr val="000000"/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endParaRPr>
              </a:p>
            </p:txBody>
          </p:sp>
        </p:grpSp>
        <p:sp>
          <p:nvSpPr>
            <p:cNvPr id="11" name="Rectangle 53"/>
            <p:cNvSpPr>
              <a:spLocks noChangeArrowheads="1"/>
            </p:cNvSpPr>
            <p:nvPr/>
          </p:nvSpPr>
          <p:spPr bwMode="auto">
            <a:xfrm>
              <a:off x="1344700" y="1790333"/>
              <a:ext cx="3034044" cy="42265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b="1" noProof="1" smtClean="0">
                  <a:solidFill>
                    <a:srgbClr val="4D4D4D"/>
                  </a:solidFill>
                  <a:latin typeface="나눔스퀘어 Bold" pitchFamily="50" charset="-127"/>
                  <a:ea typeface="나눔스퀘어 Bold" pitchFamily="50" charset="-127"/>
                </a:rPr>
                <a:t>지점관리자를 위한 기능</a:t>
              </a:r>
            </a:p>
          </p:txBody>
        </p:sp>
      </p:grpSp>
      <p:sp>
        <p:nvSpPr>
          <p:cNvPr id="40" name="직사각형 39"/>
          <p:cNvSpPr/>
          <p:nvPr/>
        </p:nvSpPr>
        <p:spPr>
          <a:xfrm>
            <a:off x="1466470" y="4052766"/>
            <a:ext cx="15760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로그인</a:t>
            </a:r>
            <a:r>
              <a:rPr lang="en-US" altLang="ko-KR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/</a:t>
            </a:r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회원가입</a:t>
            </a:r>
            <a:endParaRPr lang="ko-KR" altLang="en-US" sz="1600" b="1" dirty="0"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109940" y="4052766"/>
            <a:ext cx="14029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주문 내역 통계</a:t>
            </a:r>
            <a:endParaRPr lang="ko-KR" altLang="en-US" sz="1600" b="1" dirty="0">
              <a:latin typeface="나눔스퀘어 Bold" pitchFamily="50" charset="-127"/>
              <a:ea typeface="나눔스퀘어 Bold" pitchFamily="50" charset="-127"/>
            </a:endParaRPr>
          </a:p>
        </p:txBody>
      </p:sp>
      <p:grpSp>
        <p:nvGrpSpPr>
          <p:cNvPr id="42" name="그룹 30"/>
          <p:cNvGrpSpPr/>
          <p:nvPr/>
        </p:nvGrpSpPr>
        <p:grpSpPr>
          <a:xfrm>
            <a:off x="1386826" y="2330540"/>
            <a:ext cx="1716543" cy="1456030"/>
            <a:chOff x="1013628" y="2500312"/>
            <a:chExt cx="1592688" cy="1350972"/>
          </a:xfrm>
        </p:grpSpPr>
        <p:pic>
          <p:nvPicPr>
            <p:cNvPr id="43" name="Picture 8" descr="C:\Users\JUN\Desktop\이미지\가게.png"/>
            <p:cNvPicPr>
              <a:picLocks noChangeAspect="1" noChangeArrowheads="1"/>
            </p:cNvPicPr>
            <p:nvPr/>
          </p:nvPicPr>
          <p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b="14815"/>
            <a:stretch>
              <a:fillRect/>
            </a:stretch>
          </p:blipFill>
          <p:spPr bwMode="auto">
            <a:xfrm>
              <a:off x="1013628" y="2500312"/>
              <a:ext cx="1585924" cy="1350972"/>
            </a:xfrm>
            <a:prstGeom prst="rect">
              <a:avLst/>
            </a:prstGeom>
            <a:noFill/>
          </p:spPr>
        </p:pic>
        <p:grpSp>
          <p:nvGrpSpPr>
            <p:cNvPr id="44" name="그룹 29"/>
            <p:cNvGrpSpPr/>
            <p:nvPr/>
          </p:nvGrpSpPr>
          <p:grpSpPr>
            <a:xfrm>
              <a:off x="2019282" y="3300418"/>
              <a:ext cx="587034" cy="500066"/>
              <a:chOff x="2928926" y="2643188"/>
              <a:chExt cx="754758" cy="642942"/>
            </a:xfrm>
          </p:grpSpPr>
          <p:sp>
            <p:nvSpPr>
              <p:cNvPr id="45" name="타원 44"/>
              <p:cNvSpPr/>
              <p:nvPr/>
            </p:nvSpPr>
            <p:spPr>
              <a:xfrm>
                <a:off x="2994649" y="2655740"/>
                <a:ext cx="622770" cy="6227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>
                  <a:latin typeface="나눔스퀘어 Bold" pitchFamily="50" charset="-127"/>
                  <a:ea typeface="나눔스퀘어 Bold" pitchFamily="50" charset="-127"/>
                </a:endParaRPr>
              </a:p>
            </p:txBody>
          </p:sp>
          <p:pic>
            <p:nvPicPr>
              <p:cNvPr id="46" name="Picture 5" descr="C:\Users\JUN\Desktop\이미지\수정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rcRect b="14815"/>
              <a:stretch>
                <a:fillRect/>
              </a:stretch>
            </p:blipFill>
            <p:spPr bwMode="auto">
              <a:xfrm>
                <a:off x="2928926" y="2643188"/>
                <a:ext cx="754758" cy="642942"/>
              </a:xfrm>
              <a:prstGeom prst="rect">
                <a:avLst/>
              </a:prstGeom>
              <a:noFill/>
            </p:spPr>
          </p:pic>
        </p:grpSp>
      </p:grpSp>
      <p:pic>
        <p:nvPicPr>
          <p:cNvPr id="47" name="Picture 6" descr="C:\Users\JUN\Desktop\이미지\주문 작성.png"/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b="25926"/>
          <a:stretch>
            <a:fillRect/>
          </a:stretch>
        </p:blipFill>
        <p:spPr bwMode="auto">
          <a:xfrm>
            <a:off x="3550547" y="2259102"/>
            <a:ext cx="2254965" cy="1670344"/>
          </a:xfrm>
          <a:prstGeom prst="rect">
            <a:avLst/>
          </a:prstGeom>
          <a:noFill/>
        </p:spPr>
      </p:pic>
      <p:pic>
        <p:nvPicPr>
          <p:cNvPr id="48" name="Picture 7" descr="C:\Users\JUN\Desktop\이미지\주문내역 통계.png"/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b="14815"/>
          <a:stretch>
            <a:fillRect/>
          </a:stretch>
        </p:blipFill>
        <p:spPr bwMode="auto">
          <a:xfrm>
            <a:off x="5942770" y="2343988"/>
            <a:ext cx="1623527" cy="1383004"/>
          </a:xfrm>
          <a:prstGeom prst="rect">
            <a:avLst/>
          </a:prstGeom>
          <a:noFill/>
        </p:spPr>
      </p:pic>
      <p:sp>
        <p:nvSpPr>
          <p:cNvPr id="49" name="직사각형 48"/>
          <p:cNvSpPr/>
          <p:nvPr/>
        </p:nvSpPr>
        <p:spPr>
          <a:xfrm>
            <a:off x="3630487" y="4052766"/>
            <a:ext cx="190308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메뉴 등록</a:t>
            </a:r>
            <a:r>
              <a:rPr lang="en-US" altLang="ko-KR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/</a:t>
            </a:r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수정</a:t>
            </a:r>
            <a:r>
              <a:rPr lang="en-US" altLang="ko-KR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/</a:t>
            </a:r>
            <a:r>
              <a:rPr lang="ko-KR" altLang="en-US" sz="16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삭제</a:t>
            </a:r>
            <a:endParaRPr lang="ko-KR" altLang="en-US" sz="1600" b="1" dirty="0">
              <a:latin typeface="나눔스퀘어 Bold" pitchFamily="50" charset="-127"/>
              <a:ea typeface="나눔스퀘어 Bold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9914" y="96780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bg1"/>
                </a:solidFill>
                <a:latin typeface="나눔스퀘어 Bold" pitchFamily="50" charset="-127"/>
                <a:ea typeface="나눔스퀘어 Bold" pitchFamily="50" charset="-127"/>
              </a:rPr>
              <a:t>구현계획</a:t>
            </a:r>
            <a:endParaRPr lang="ko-KR" altLang="en-US" sz="1600" dirty="0">
              <a:solidFill>
                <a:schemeClr val="bg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92444" y="71420"/>
            <a:ext cx="328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prstClr val="white"/>
                </a:solidFill>
                <a:latin typeface="HY견고딕" pitchFamily="18" charset="-127"/>
                <a:ea typeface="HY견고딕" pitchFamily="18" charset="-127"/>
              </a:rPr>
              <a:t>3</a:t>
            </a:r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285720" y="571486"/>
            <a:ext cx="13516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CB5151"/>
                </a:solidFill>
                <a:latin typeface="나눔스퀘어 Bold" pitchFamily="50" charset="-127"/>
                <a:ea typeface="나눔스퀘어 Bold" pitchFamily="50" charset="-127"/>
              </a:rPr>
              <a:t>기능 요구사항</a:t>
            </a:r>
            <a:endParaRPr lang="ko-KR" altLang="en-US" sz="1600" b="1" dirty="0">
              <a:solidFill>
                <a:srgbClr val="CB5151"/>
              </a:solidFill>
              <a:latin typeface="나눔스퀘어 Bold" pitchFamily="50" charset="-127"/>
              <a:ea typeface="나눔스퀘어 Bold" pitchFamily="50" charset="-127"/>
            </a:endParaRPr>
          </a:p>
        </p:txBody>
      </p:sp>
      <p:grpSp>
        <p:nvGrpSpPr>
          <p:cNvPr id="2" name="그룹 7"/>
          <p:cNvGrpSpPr/>
          <p:nvPr/>
        </p:nvGrpSpPr>
        <p:grpSpPr>
          <a:xfrm>
            <a:off x="785786" y="1180352"/>
            <a:ext cx="3214711" cy="605580"/>
            <a:chOff x="543871" y="1637392"/>
            <a:chExt cx="4013240" cy="756005"/>
          </a:xfrm>
        </p:grpSpPr>
        <p:sp>
          <p:nvSpPr>
            <p:cNvPr id="8" name="모서리가 둥근 직사각형 7"/>
            <p:cNvSpPr/>
            <p:nvPr/>
          </p:nvSpPr>
          <p:spPr bwMode="auto">
            <a:xfrm>
              <a:off x="975670" y="1696290"/>
              <a:ext cx="3581441" cy="61032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587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algn="ctr">
                <a:defRPr/>
              </a:pPr>
              <a:endParaRPr lang="ko-KR" altLang="en-US" sz="1600" b="1" dirty="0">
                <a:solidFill>
                  <a:srgbClr val="000000"/>
                </a:solidFill>
                <a:latin typeface="나눔스퀘어 Bold" pitchFamily="50" charset="-127"/>
                <a:ea typeface="나눔스퀘어 Bold" pitchFamily="50" charset="-127"/>
              </a:endParaRPr>
            </a:p>
          </p:txBody>
        </p:sp>
        <p:sp>
          <p:nvSpPr>
            <p:cNvPr id="9" name="Rectangle 53"/>
            <p:cNvSpPr>
              <a:spLocks noChangeArrowheads="1"/>
            </p:cNvSpPr>
            <p:nvPr/>
          </p:nvSpPr>
          <p:spPr bwMode="auto">
            <a:xfrm>
              <a:off x="1605909" y="1811750"/>
              <a:ext cx="2862018" cy="38422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endParaRPr lang="en-US" altLang="ko-KR" sz="1400" b="1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endParaRPr>
            </a:p>
          </p:txBody>
        </p:sp>
        <p:grpSp>
          <p:nvGrpSpPr>
            <p:cNvPr id="4" name="그룹 133"/>
            <p:cNvGrpSpPr>
              <a:grpSpLocks/>
            </p:cNvGrpSpPr>
            <p:nvPr/>
          </p:nvGrpSpPr>
          <p:grpSpPr bwMode="auto">
            <a:xfrm>
              <a:off x="543871" y="1637392"/>
              <a:ext cx="757260" cy="756005"/>
              <a:chOff x="778668" y="1816100"/>
              <a:chExt cx="957263" cy="955675"/>
            </a:xfrm>
          </p:grpSpPr>
          <p:sp>
            <p:nvSpPr>
              <p:cNvPr id="12" name="Oval 3"/>
              <p:cNvSpPr>
                <a:spLocks noChangeArrowheads="1"/>
              </p:cNvSpPr>
              <p:nvPr/>
            </p:nvSpPr>
            <p:spPr bwMode="auto">
              <a:xfrm>
                <a:off x="778668" y="1816100"/>
                <a:ext cx="957263" cy="955675"/>
              </a:xfrm>
              <a:prstGeom prst="ellipse">
                <a:avLst/>
              </a:prstGeom>
              <a:solidFill>
                <a:schemeClr val="bg1"/>
              </a:solidFill>
              <a:ln w="15875" algn="ctr">
                <a:solidFill>
                  <a:srgbClr val="3D4753"/>
                </a:solidFill>
                <a:round/>
                <a:headEnd type="none" w="sm" len="sm"/>
                <a:tailEnd type="none" w="med" len="lg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anchor="ctr"/>
              <a:lstStyle/>
              <a:p>
                <a:pPr algn="ctr" fontAlgn="ctr">
                  <a:defRPr/>
                </a:pPr>
                <a:endParaRPr kumimoji="0" lang="ko-KR" altLang="en-US" sz="1400" dirty="0">
                  <a:solidFill>
                    <a:srgbClr val="FFFFFF"/>
                  </a:solidFill>
                  <a:latin typeface="나눔스퀘어 Bold" pitchFamily="50" charset="-127"/>
                  <a:ea typeface="나눔스퀘어 Bold" pitchFamily="50" charset="-127"/>
                </a:endParaRPr>
              </a:p>
            </p:txBody>
          </p:sp>
          <p:sp>
            <p:nvSpPr>
              <p:cNvPr id="13" name="Oval 4"/>
              <p:cNvSpPr>
                <a:spLocks noChangeArrowheads="1"/>
              </p:cNvSpPr>
              <p:nvPr/>
            </p:nvSpPr>
            <p:spPr bwMode="auto">
              <a:xfrm>
                <a:off x="908843" y="1941512"/>
                <a:ext cx="704850" cy="704850"/>
              </a:xfrm>
              <a:prstGeom prst="ellipse">
                <a:avLst/>
              </a:prstGeom>
              <a:solidFill>
                <a:srgbClr val="D84444"/>
              </a:solidFill>
              <a:ln w="15875" algn="ctr">
                <a:noFill/>
                <a:round/>
                <a:headEnd type="none" w="sm" len="sm"/>
                <a:tailEnd type="none" w="med" len="lg"/>
              </a:ln>
              <a:effectLst/>
              <a:scene3d>
                <a:camera prst="orthographicFront"/>
                <a:lightRig rig="soft" dir="t"/>
              </a:scene3d>
              <a:sp3d>
                <a:bevelT w="50800" h="50800"/>
              </a:sp3d>
            </p:spPr>
            <p:txBody>
              <a:bodyPr wrap="none" anchor="ctr"/>
              <a:lstStyle/>
              <a:p>
                <a:pPr algn="ctr" fontAlgn="ctr">
                  <a:defRPr/>
                </a:pPr>
                <a:endParaRPr kumimoji="0" lang="ko-KR" altLang="en-US" sz="1400" dirty="0">
                  <a:solidFill>
                    <a:srgbClr val="FFFFFF"/>
                  </a:solidFill>
                  <a:latin typeface="나눔스퀘어 Bold" pitchFamily="50" charset="-127"/>
                  <a:ea typeface="나눔스퀘어 Bold" pitchFamily="50" charset="-127"/>
                </a:endParaRPr>
              </a:p>
            </p:txBody>
          </p:sp>
          <p:sp>
            <p:nvSpPr>
              <p:cNvPr id="14" name="Rectangle 21"/>
              <p:cNvSpPr>
                <a:spLocks noChangeArrowheads="1"/>
              </p:cNvSpPr>
              <p:nvPr/>
            </p:nvSpPr>
            <p:spPr bwMode="auto">
              <a:xfrm>
                <a:off x="1091975" y="1941931"/>
                <a:ext cx="314050" cy="631420"/>
              </a:xfrm>
              <a:prstGeom prst="rect">
                <a:avLst/>
              </a:prstGeom>
              <a:noFill/>
              <a:ln w="25400" algn="ctr">
                <a:noFill/>
                <a:miter lim="800000"/>
                <a:headEnd type="none" w="sm" len="sm"/>
                <a:tailEnd type="none" w="med" len="lg"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000" b="1" dirty="0" smtClean="0">
                    <a:solidFill>
                      <a:srgbClr val="FFFFFF"/>
                    </a:solidFill>
                    <a:latin typeface="HY견고딕" pitchFamily="18" charset="-127"/>
                    <a:ea typeface="HY견고딕" pitchFamily="18" charset="-127"/>
                    <a:cs typeface="굴림" pitchFamily="50" charset="-127"/>
                  </a:rPr>
                  <a:t>3</a:t>
                </a:r>
                <a:endParaRPr lang="ko-KR" altLang="ko-KR" sz="1100" dirty="0">
                  <a:solidFill>
                    <a:srgbClr val="000000"/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endParaRPr>
              </a:p>
            </p:txBody>
          </p:sp>
        </p:grpSp>
        <p:sp>
          <p:nvSpPr>
            <p:cNvPr id="11" name="Rectangle 53"/>
            <p:cNvSpPr>
              <a:spLocks noChangeArrowheads="1"/>
            </p:cNvSpPr>
            <p:nvPr/>
          </p:nvSpPr>
          <p:spPr bwMode="auto">
            <a:xfrm>
              <a:off x="1344700" y="1790333"/>
              <a:ext cx="3034044" cy="42265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600" b="1" noProof="1" smtClean="0">
                  <a:solidFill>
                    <a:srgbClr val="4D4D4D"/>
                  </a:solidFill>
                  <a:latin typeface="나눔스퀘어 Bold" pitchFamily="50" charset="-127"/>
                  <a:ea typeface="나눔스퀘어 Bold" pitchFamily="50" charset="-127"/>
                </a:rPr>
                <a:t>지점관리자를 위한 기능</a:t>
              </a: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1571810" y="4019146"/>
            <a:ext cx="9797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주문 알림</a:t>
            </a:r>
            <a:endParaRPr lang="ko-KR" altLang="en-US" sz="1600" dirty="0"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074076" y="4019146"/>
            <a:ext cx="14029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예약 상태 변경</a:t>
            </a:r>
            <a:endParaRPr lang="ko-KR" altLang="en-US" sz="1600" dirty="0">
              <a:latin typeface="나눔스퀘어 Bold" pitchFamily="50" charset="-127"/>
              <a:ea typeface="나눔스퀘어 Bold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3722379" y="4019146"/>
            <a:ext cx="14414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예약 승낙</a:t>
            </a:r>
            <a:r>
              <a:rPr lang="en-US" altLang="ko-KR" sz="1600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/</a:t>
            </a:r>
            <a:r>
              <a:rPr lang="ko-KR" altLang="en-US" sz="1600" noProof="1" smtClean="0">
                <a:solidFill>
                  <a:srgbClr val="4D4D4D"/>
                </a:solidFill>
                <a:latin typeface="나눔스퀘어 Bold" pitchFamily="50" charset="-127"/>
                <a:ea typeface="나눔스퀘어 Bold" pitchFamily="50" charset="-127"/>
              </a:rPr>
              <a:t>거절</a:t>
            </a:r>
            <a:endParaRPr lang="ko-KR" altLang="en-US" sz="1600" dirty="0">
              <a:latin typeface="나눔스퀘어 Bold" pitchFamily="50" charset="-127"/>
              <a:ea typeface="나눔스퀘어 Bold" pitchFamily="50" charset="-127"/>
            </a:endParaRPr>
          </a:p>
        </p:txBody>
      </p:sp>
      <p:pic>
        <p:nvPicPr>
          <p:cNvPr id="26" name="Picture 2" descr="C:\Users\JUN\Desktop\이미지\알림2.png"/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b="16537"/>
          <a:stretch>
            <a:fillRect/>
          </a:stretch>
        </p:blipFill>
        <p:spPr bwMode="auto">
          <a:xfrm>
            <a:off x="1210416" y="2138360"/>
            <a:ext cx="1979892" cy="1652472"/>
          </a:xfrm>
          <a:prstGeom prst="rect">
            <a:avLst/>
          </a:prstGeom>
          <a:noFill/>
        </p:spPr>
      </p:pic>
      <p:pic>
        <p:nvPicPr>
          <p:cNvPr id="27" name="Picture 3" descr="C:\Users\JUN\Desktop\이미지\가게 닫음.pn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b="14218"/>
          <a:stretch>
            <a:fillRect/>
          </a:stretch>
        </p:blipFill>
        <p:spPr bwMode="auto">
          <a:xfrm>
            <a:off x="5997952" y="2285998"/>
            <a:ext cx="1567501" cy="1344622"/>
          </a:xfrm>
          <a:prstGeom prst="rect">
            <a:avLst/>
          </a:prstGeom>
          <a:noFill/>
        </p:spPr>
      </p:pic>
      <p:grpSp>
        <p:nvGrpSpPr>
          <p:cNvPr id="28" name="그룹 26"/>
          <p:cNvGrpSpPr/>
          <p:nvPr/>
        </p:nvGrpSpPr>
        <p:grpSpPr>
          <a:xfrm>
            <a:off x="3389212" y="2149472"/>
            <a:ext cx="2214578" cy="1531108"/>
            <a:chOff x="3357554" y="357172"/>
            <a:chExt cx="2741829" cy="1895636"/>
          </a:xfrm>
        </p:grpSpPr>
        <p:pic>
          <p:nvPicPr>
            <p:cNvPr id="29" name="Picture 4" descr="C:\Users\JUN\Desktop\이미지\싫어요.png"/>
            <p:cNvPicPr>
              <a:picLocks noChangeAspect="1" noChangeArrowheads="1"/>
            </p:cNvPicPr>
            <p:nvPr/>
          </p:nvPicPr>
          <p:blipFill>
            <a:blip r:embed="rId4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b="23943"/>
            <a:stretch>
              <a:fillRect/>
            </a:stretch>
          </p:blipFill>
          <p:spPr bwMode="auto">
            <a:xfrm>
              <a:off x="3357554" y="357172"/>
              <a:ext cx="1928826" cy="1467008"/>
            </a:xfrm>
            <a:prstGeom prst="rect">
              <a:avLst/>
            </a:prstGeom>
            <a:noFill/>
          </p:spPr>
        </p:pic>
        <p:pic>
          <p:nvPicPr>
            <p:cNvPr id="30" name="Picture 5" descr="C:\Users\JUN\Desktop\이미지\좋아요.png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b="25000"/>
            <a:stretch>
              <a:fillRect/>
            </a:stretch>
          </p:blipFill>
          <p:spPr bwMode="auto">
            <a:xfrm>
              <a:off x="4143372" y="785800"/>
              <a:ext cx="1956011" cy="1467008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2">
      <a:majorFont>
        <a:latin typeface="Gobold"/>
        <a:ea typeface="나눔바른고딕"/>
        <a:cs typeface=""/>
      </a:majorFont>
      <a:minorFont>
        <a:latin typeface="Gobold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1963</TotalTime>
  <Words>226</Words>
  <Application>Microsoft Office PowerPoint</Application>
  <PresentationFormat>화면 슬라이드 쇼(16:9)</PresentationFormat>
  <Paragraphs>110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6" baseType="lpstr">
      <vt:lpstr>굴림</vt:lpstr>
      <vt:lpstr>Arial</vt:lpstr>
      <vt:lpstr>Kozuka Gothic Pro EL</vt:lpstr>
      <vt:lpstr>-윤고딕340</vt:lpstr>
      <vt:lpstr>나눔바른고딕</vt:lpstr>
      <vt:lpstr>HY견고딕</vt:lpstr>
      <vt:lpstr>나눔스퀘어 Bold</vt:lpstr>
      <vt:lpstr>나눔스퀘어</vt:lpstr>
      <vt:lpstr>돋움</vt:lpstr>
      <vt:lpstr>Gobold</vt:lpstr>
      <vt:lpstr>맑은 고딕</vt:lpstr>
      <vt:lpstr>배달의민족 도현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ADPOTION.TISTORY.COM</dc:creator>
  <cp:keywords>CHOI-WON-SEOK</cp:keywords>
  <cp:lastModifiedBy>Hwang</cp:lastModifiedBy>
  <cp:revision>163</cp:revision>
  <dcterms:created xsi:type="dcterms:W3CDTF">2012-06-04T15:04:39Z</dcterms:created>
  <dcterms:modified xsi:type="dcterms:W3CDTF">2017-07-22T05:22:09Z</dcterms:modified>
</cp:coreProperties>
</file>

<file path=docProps/thumbnail.jpeg>
</file>